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46"/>
  </p:notesMasterIdLst>
  <p:handoutMasterIdLst>
    <p:handoutMasterId r:id="rId47"/>
  </p:handoutMasterIdLst>
  <p:sldIdLst>
    <p:sldId id="370" r:id="rId2"/>
    <p:sldId id="257" r:id="rId3"/>
    <p:sldId id="258" r:id="rId4"/>
    <p:sldId id="402" r:id="rId5"/>
    <p:sldId id="381" r:id="rId6"/>
    <p:sldId id="385" r:id="rId7"/>
    <p:sldId id="401" r:id="rId8"/>
    <p:sldId id="382" r:id="rId9"/>
    <p:sldId id="378" r:id="rId10"/>
    <p:sldId id="376" r:id="rId11"/>
    <p:sldId id="380" r:id="rId12"/>
    <p:sldId id="352" r:id="rId13"/>
    <p:sldId id="387" r:id="rId14"/>
    <p:sldId id="356" r:id="rId15"/>
    <p:sldId id="389" r:id="rId16"/>
    <p:sldId id="392" r:id="rId17"/>
    <p:sldId id="393" r:id="rId18"/>
    <p:sldId id="394" r:id="rId19"/>
    <p:sldId id="395" r:id="rId20"/>
    <p:sldId id="396" r:id="rId21"/>
    <p:sldId id="410" r:id="rId22"/>
    <p:sldId id="388" r:id="rId23"/>
    <p:sldId id="400" r:id="rId24"/>
    <p:sldId id="377" r:id="rId25"/>
    <p:sldId id="406" r:id="rId26"/>
    <p:sldId id="279" r:id="rId27"/>
    <p:sldId id="359" r:id="rId28"/>
    <p:sldId id="409" r:id="rId29"/>
    <p:sldId id="413" r:id="rId30"/>
    <p:sldId id="414" r:id="rId31"/>
    <p:sldId id="399" r:id="rId32"/>
    <p:sldId id="422" r:id="rId33"/>
    <p:sldId id="423" r:id="rId34"/>
    <p:sldId id="295" r:id="rId35"/>
    <p:sldId id="415" r:id="rId36"/>
    <p:sldId id="327" r:id="rId37"/>
    <p:sldId id="424" r:id="rId38"/>
    <p:sldId id="421" r:id="rId39"/>
    <p:sldId id="425" r:id="rId40"/>
    <p:sldId id="426" r:id="rId41"/>
    <p:sldId id="427" r:id="rId42"/>
    <p:sldId id="428" r:id="rId43"/>
    <p:sldId id="419" r:id="rId44"/>
    <p:sldId id="383" r:id="rId45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660"/>
  </p:normalViewPr>
  <p:slideViewPr>
    <p:cSldViewPr>
      <p:cViewPr varScale="1">
        <p:scale>
          <a:sx n="82" d="100"/>
          <a:sy n="82" d="100"/>
        </p:scale>
        <p:origin x="163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78" y="-108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444213" y="0"/>
            <a:ext cx="244395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  <a:p>
            <a:r>
              <a:rPr lang="ru-RU" sz="1400" dirty="0"/>
              <a:t>Приложение  №5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E040-0A4E-4FD0-A2C1-7F2C5136E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88F8-D058-4B57-BF55-EC905BD9F994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CCBA-47B3-4A69-9542-01C02503AE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0CCBA-47B3-4A69-9542-01C02503AE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9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0CCBA-47B3-4A69-9542-01C02503AE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4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CCBA-47B3-4A69-9542-01C02503AEEC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CCBA-47B3-4A69-9542-01C02503AEEC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AC32-67D1-442D-878C-76332CFDFEED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0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4C4D-2FDF-4C0D-92A8-0C0CAEEC1E04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966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4C4D-2FDF-4C0D-92A8-0C0CAEEC1E04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6660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4C4D-2FDF-4C0D-92A8-0C0CAEEC1E04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387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4C4D-2FDF-4C0D-92A8-0C0CAEEC1E04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7656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4C4D-2FDF-4C0D-92A8-0C0CAEEC1E04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368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AF69-C799-4E32-B195-6D950DFF45BB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0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0219-63E7-4778-910E-0C80E62330FF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5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6E-9FEC-4FFA-8412-C9F6BCDDEF25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4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BECC-69DA-4E1A-A045-CFCAF07A8BC8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D736-5249-4C32-A053-16AC9BD1B7C4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9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406D-3FB9-41E1-B51D-F7875CBDE7E2}" type="datetime1">
              <a:rPr lang="ru-RU" smtClean="0"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4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F5F6-8C7B-40E2-9665-3B431185B3E9}" type="datetime1">
              <a:rPr lang="ru-RU" smtClean="0"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1CE5-8369-41F8-83DB-9D0733866012}" type="datetime1">
              <a:rPr lang="ru-RU" smtClean="0"/>
              <a:t>19.09.2022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0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800E-16D3-4958-8976-A2450B2A32CB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3ED-8937-4E8A-BB14-647E16CF8773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8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4C4D-2FDF-4C0D-92A8-0C0CAEEC1E04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8AFD3C-5DFF-4499-B2F2-494DD7D3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8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old.consilium-medicum.com/media/consilium/01_05/218.shtml" TargetMode="External"/><Relationship Id="rId2" Type="http://schemas.openxmlformats.org/officeDocument/2006/relationships/hyperlink" Target="http://www.neurology.ru/professional/an_1_2004_19%5b1%5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43051"/>
            <a:ext cx="7786711" cy="2286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cap="none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Цереброваскулярлық</a:t>
            </a:r>
            <a:r>
              <a:rPr lang="ru-RU" sz="44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cap="none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аурулар</a:t>
            </a:r>
            <a:r>
              <a:rPr lang="ru-RU" sz="44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МҚЖБ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6215083"/>
            <a:ext cx="164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20</a:t>
            </a:r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DB7F8-3175-6F6A-3B3E-D60566096EE5}"/>
              </a:ext>
            </a:extLst>
          </p:cNvPr>
          <p:cNvSpPr txBox="1"/>
          <p:nvPr/>
        </p:nvSpPr>
        <p:spPr>
          <a:xfrm>
            <a:off x="4139952" y="4077072"/>
            <a:ext cx="4594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айналымының</a:t>
            </a:r>
            <a:r>
              <a:rPr lang="ru-RU" dirty="0"/>
              <a:t> </a:t>
            </a:r>
            <a:r>
              <a:rPr lang="ru-RU" dirty="0" err="1"/>
              <a:t>жедел</a:t>
            </a:r>
            <a:r>
              <a:rPr lang="ru-RU" dirty="0"/>
              <a:t> </a:t>
            </a:r>
            <a:r>
              <a:rPr lang="ru-RU" dirty="0" err="1"/>
              <a:t>бұзылуы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14290"/>
            <a:ext cx="8153400" cy="1219200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Микропрепараттар</a:t>
            </a:r>
            <a:r>
              <a:rPr lang="ru-RU" sz="2000" b="1" dirty="0"/>
              <a:t>: </a:t>
            </a:r>
            <a:r>
              <a:rPr lang="ru-RU" sz="2000" b="1" dirty="0" err="1"/>
              <a:t>тамырлардың</a:t>
            </a:r>
            <a:r>
              <a:rPr lang="ru-RU" sz="2000" b="1" dirty="0"/>
              <a:t> атеросклерозы</a:t>
            </a:r>
          </a:p>
        </p:txBody>
      </p:sp>
      <p:pic>
        <p:nvPicPr>
          <p:cNvPr id="7" name="Содержимое 6" descr="Коронаросклероз сильный 41г_Ван Гизон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EAEEEE"/>
              </a:clrFrom>
              <a:clrTo>
                <a:srgbClr val="EAEEEE">
                  <a:alpha val="0"/>
                </a:srgbClr>
              </a:clrTo>
            </a:clrChange>
            <a:lum bright="-10000" contrast="20000"/>
          </a:blip>
          <a:srcRect l="13498" t="7199" r="16873" b="7199"/>
          <a:stretch>
            <a:fillRect/>
          </a:stretch>
        </p:blipFill>
        <p:spPr>
          <a:xfrm>
            <a:off x="428596" y="1928802"/>
            <a:ext cx="3409000" cy="3143272"/>
          </a:xfrm>
          <a:prstGeom prst="rect">
            <a:avLst/>
          </a:prstGeom>
        </p:spPr>
      </p:pic>
      <p:pic>
        <p:nvPicPr>
          <p:cNvPr id="16" name="Содержимое 15" descr="ТРОМБОЗ_3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8FAE2"/>
              </a:clrFrom>
              <a:clrTo>
                <a:srgbClr val="F8FAE2">
                  <a:alpha val="0"/>
                </a:srgbClr>
              </a:clrTo>
            </a:clrChange>
          </a:blip>
          <a:srcRect l="16404" r="2343"/>
          <a:stretch>
            <a:fillRect/>
          </a:stretch>
        </p:blipFill>
        <p:spPr>
          <a:xfrm>
            <a:off x="4857753" y="1928802"/>
            <a:ext cx="3924375" cy="3143272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5288340"/>
            <a:ext cx="3643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Тамыр</a:t>
            </a:r>
            <a:r>
              <a:rPr lang="ru-RU" sz="2000" b="1" dirty="0"/>
              <a:t> </a:t>
            </a:r>
            <a:r>
              <a:rPr lang="ru-RU" sz="2000" b="1" dirty="0" err="1"/>
              <a:t>саңылауының</a:t>
            </a:r>
            <a:r>
              <a:rPr lang="ru-RU" sz="2000" b="1" dirty="0"/>
              <a:t> </a:t>
            </a:r>
            <a:r>
              <a:rPr lang="ru-RU" sz="2000" b="1" dirty="0" err="1"/>
              <a:t>атеросклеротикалық</a:t>
            </a:r>
            <a:r>
              <a:rPr lang="ru-RU" sz="2000" b="1" dirty="0"/>
              <a:t> </a:t>
            </a:r>
            <a:r>
              <a:rPr lang="ru-RU" sz="2000" b="1" dirty="0" err="1"/>
              <a:t>бляшкамен</a:t>
            </a:r>
            <a:r>
              <a:rPr lang="ru-RU" sz="2000" b="1" dirty="0"/>
              <a:t> </a:t>
            </a:r>
            <a:r>
              <a:rPr lang="ru-RU" sz="2000" b="1" dirty="0" err="1"/>
              <a:t>толық</a:t>
            </a:r>
            <a:r>
              <a:rPr lang="ru-RU" sz="2000" b="1" dirty="0"/>
              <a:t> </a:t>
            </a:r>
            <a:r>
              <a:rPr lang="ru-RU" sz="2000" b="1" dirty="0" err="1"/>
              <a:t>обтурациясы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3" y="5334572"/>
            <a:ext cx="407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Атеросклеротикалық</a:t>
            </a:r>
            <a:r>
              <a:rPr lang="ru-RU" sz="2000" b="1" dirty="0"/>
              <a:t> </a:t>
            </a:r>
            <a:r>
              <a:rPr lang="ru-RU" sz="2000" b="1" dirty="0" err="1"/>
              <a:t>массалар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тромбтың</a:t>
            </a:r>
            <a:r>
              <a:rPr lang="ru-RU" sz="2000" b="1" dirty="0"/>
              <a:t> </a:t>
            </a:r>
            <a:r>
              <a:rPr lang="ru-RU" sz="2000" b="1" dirty="0" err="1"/>
              <a:t>тамыр</a:t>
            </a:r>
            <a:r>
              <a:rPr lang="ru-RU" sz="2000" b="1" dirty="0"/>
              <a:t> </a:t>
            </a:r>
            <a:r>
              <a:rPr lang="ru-RU" sz="2000" b="1" dirty="0" err="1"/>
              <a:t>саңылауына</a:t>
            </a:r>
            <a:r>
              <a:rPr lang="ru-RU" sz="2000" b="1" dirty="0"/>
              <a:t> </a:t>
            </a:r>
            <a:r>
              <a:rPr lang="ru-RU" sz="2000" b="1" dirty="0" err="1"/>
              <a:t>тұрып</a:t>
            </a:r>
            <a:r>
              <a:rPr lang="ru-RU" sz="2000" b="1" dirty="0"/>
              <a:t> </a:t>
            </a:r>
            <a:r>
              <a:rPr lang="ru-RU" sz="2000" b="1" dirty="0" err="1"/>
              <a:t>қалуы</a:t>
            </a:r>
            <a:r>
              <a:rPr lang="ru-RU" sz="2000" b="1" dirty="0"/>
              <a:t> (атеротромбоз)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86248" y="2500306"/>
            <a:ext cx="1928827" cy="857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408713">
            <a:off x="4299094" y="2433313"/>
            <a:ext cx="191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тромб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296" y="657608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Кардиогендік</a:t>
            </a:r>
            <a:r>
              <a:rPr lang="ru-RU" b="1" dirty="0"/>
              <a:t> эмболия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 err="1"/>
              <a:t>Себептері</a:t>
            </a:r>
            <a:r>
              <a:rPr lang="ru-RU" b="1" dirty="0"/>
              <a:t>:</a:t>
            </a:r>
          </a:p>
        </p:txBody>
      </p:sp>
      <p:pic>
        <p:nvPicPr>
          <p:cNvPr id="6" name="Содержимое 5" descr="ИШЕМИЧЕСКИЙ ИНСУЛЬТ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285992"/>
            <a:ext cx="2913524" cy="371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2357431"/>
            <a:ext cx="5715008" cy="3500462"/>
          </a:xfrm>
        </p:spPr>
        <p:txBody>
          <a:bodyPr>
            <a:normAutofit fontScale="92500"/>
          </a:bodyPr>
          <a:lstStyle/>
          <a:p>
            <a:r>
              <a:rPr lang="ru-RU" sz="2800" b="1" dirty="0" err="1"/>
              <a:t>жүрекшелік</a:t>
            </a:r>
            <a:r>
              <a:rPr lang="ru-RU" sz="2800" b="1" dirty="0"/>
              <a:t> фибрилляция (5%)</a:t>
            </a:r>
          </a:p>
          <a:p>
            <a:r>
              <a:rPr lang="ru-RU" sz="2800" b="1" dirty="0" err="1"/>
              <a:t>жасанды</a:t>
            </a:r>
            <a:r>
              <a:rPr lang="ru-RU" sz="2800" b="1" dirty="0"/>
              <a:t> </a:t>
            </a:r>
            <a:r>
              <a:rPr lang="ru-RU" sz="2800" b="1" dirty="0" err="1"/>
              <a:t>жүрек</a:t>
            </a:r>
            <a:r>
              <a:rPr lang="ru-RU" sz="2800" b="1" dirty="0"/>
              <a:t> клапаны</a:t>
            </a:r>
          </a:p>
          <a:p>
            <a:r>
              <a:rPr lang="ru-RU" sz="2800" b="1" dirty="0" err="1"/>
              <a:t>митральды</a:t>
            </a:r>
            <a:r>
              <a:rPr lang="ru-RU" sz="2800" b="1" dirty="0"/>
              <a:t> </a:t>
            </a:r>
            <a:r>
              <a:rPr lang="ru-RU" sz="2800" b="1" dirty="0" err="1"/>
              <a:t>жүрек</a:t>
            </a:r>
            <a:r>
              <a:rPr lang="ru-RU" sz="2800" b="1" dirty="0"/>
              <a:t> </a:t>
            </a:r>
            <a:r>
              <a:rPr lang="ru-RU" sz="2800" b="1" dirty="0" err="1"/>
              <a:t>ауруы</a:t>
            </a:r>
            <a:endParaRPr lang="ru-RU" sz="2800" b="1" dirty="0"/>
          </a:p>
          <a:p>
            <a:r>
              <a:rPr lang="ru-RU" sz="2800" b="1" dirty="0"/>
              <a:t>1 </a:t>
            </a:r>
            <a:r>
              <a:rPr lang="ru-RU" sz="2800" b="1" dirty="0" err="1"/>
              <a:t>айға</a:t>
            </a:r>
            <a:r>
              <a:rPr lang="ru-RU" sz="2800" b="1" dirty="0"/>
              <a:t> </a:t>
            </a:r>
            <a:r>
              <a:rPr lang="ru-RU" sz="2800" b="1" dirty="0" err="1"/>
              <a:t>дейінгі</a:t>
            </a:r>
            <a:r>
              <a:rPr lang="ru-RU" sz="2800" b="1" dirty="0"/>
              <a:t> миокард </a:t>
            </a:r>
            <a:r>
              <a:rPr lang="ru-RU" sz="2800" b="1" dirty="0" err="1"/>
              <a:t>инфарктісі</a:t>
            </a:r>
            <a:r>
              <a:rPr lang="ru-RU" sz="2800" b="1" dirty="0"/>
              <a:t>. (2%)</a:t>
            </a:r>
          </a:p>
          <a:p>
            <a:r>
              <a:rPr lang="ru-RU" sz="2800" b="1" dirty="0" err="1"/>
              <a:t>инфекциялық</a:t>
            </a:r>
            <a:r>
              <a:rPr lang="ru-RU" sz="2800" b="1" dirty="0"/>
              <a:t> эндокардит</a:t>
            </a:r>
          </a:p>
          <a:p>
            <a:r>
              <a:rPr lang="ru-RU" sz="2800" b="1" dirty="0"/>
              <a:t>кардиомиопатия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Жүйелік</a:t>
            </a:r>
            <a:r>
              <a:rPr lang="ru-RU" sz="2800" b="1" dirty="0"/>
              <a:t> </a:t>
            </a:r>
            <a:r>
              <a:rPr lang="ru-RU" sz="2800" b="1" dirty="0" err="1"/>
              <a:t>артериялық</a:t>
            </a:r>
            <a:r>
              <a:rPr lang="ru-RU" sz="2800" b="1" dirty="0"/>
              <a:t> </a:t>
            </a:r>
            <a:r>
              <a:rPr lang="ru-RU" sz="2800" b="1" dirty="0" err="1"/>
              <a:t>қысымның</a:t>
            </a:r>
            <a:r>
              <a:rPr lang="ru-RU" sz="2800" b="1" dirty="0"/>
              <a:t> </a:t>
            </a:r>
            <a:r>
              <a:rPr lang="ru-RU" sz="2800" b="1" dirty="0" err="1"/>
              <a:t>төмендеуімен</a:t>
            </a:r>
            <a:r>
              <a:rPr lang="ru-RU" sz="2800" b="1" dirty="0"/>
              <a:t> </a:t>
            </a:r>
            <a:r>
              <a:rPr lang="ru-RU" sz="2800" b="1" dirty="0" err="1"/>
              <a:t>болатын</a:t>
            </a:r>
            <a:r>
              <a:rPr lang="ru-RU" sz="2800" b="1" dirty="0"/>
              <a:t> </a:t>
            </a:r>
            <a:r>
              <a:rPr lang="ru-RU" sz="2800" b="1" dirty="0" err="1"/>
              <a:t>жағдайлар</a:t>
            </a:r>
            <a:endParaRPr lang="ru-RU" sz="2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8858280" cy="5357826"/>
          </a:xfrm>
        </p:spPr>
        <p:txBody>
          <a:bodyPr>
            <a:noAutofit/>
          </a:bodyPr>
          <a:lstStyle/>
          <a:p>
            <a:r>
              <a:rPr lang="ru-RU" sz="2000" b="1" dirty="0" err="1"/>
              <a:t>Инсульттің</a:t>
            </a:r>
            <a:r>
              <a:rPr lang="ru-RU" sz="2000" b="1" dirty="0"/>
              <a:t> </a:t>
            </a: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нұсқасы</a:t>
            </a:r>
            <a:r>
              <a:rPr lang="ru-RU" sz="2000" b="1" dirty="0"/>
              <a:t> </a:t>
            </a:r>
            <a:r>
              <a:rPr lang="ru-RU" sz="2000" b="1" dirty="0" err="1"/>
              <a:t>ұйқы</a:t>
            </a:r>
            <a:r>
              <a:rPr lang="ru-RU" sz="2000" b="1" dirty="0"/>
              <a:t> </a:t>
            </a:r>
            <a:r>
              <a:rPr lang="ru-RU" sz="2000" b="1" dirty="0" err="1"/>
              <a:t>артериясының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оның</a:t>
            </a:r>
            <a:r>
              <a:rPr lang="ru-RU" sz="2000" b="1" dirty="0"/>
              <a:t> </a:t>
            </a:r>
            <a:r>
              <a:rPr lang="ru-RU" sz="2000" b="1" dirty="0" err="1"/>
              <a:t>үлкен</a:t>
            </a:r>
            <a:r>
              <a:rPr lang="ru-RU" sz="2000" b="1" dirty="0"/>
              <a:t> </a:t>
            </a:r>
            <a:r>
              <a:rPr lang="ru-RU" sz="2000" b="1" dirty="0" err="1"/>
              <a:t>тармақтарының</a:t>
            </a:r>
            <a:r>
              <a:rPr lang="ru-RU" sz="2000" b="1" dirty="0"/>
              <a:t> стенозы </a:t>
            </a:r>
            <a:r>
              <a:rPr lang="ru-RU" sz="2000" b="1" dirty="0" err="1"/>
              <a:t>аясында</a:t>
            </a:r>
            <a:r>
              <a:rPr lang="ru-RU" sz="2000" b="1" dirty="0"/>
              <a:t> </a:t>
            </a:r>
            <a:r>
              <a:rPr lang="ru-RU" sz="2000" b="1" dirty="0" err="1"/>
              <a:t>дамиды</a:t>
            </a:r>
            <a:endParaRPr lang="ru-RU" sz="2000" b="1" dirty="0"/>
          </a:p>
          <a:p>
            <a:r>
              <a:rPr lang="ru-RU" sz="2000" b="1" dirty="0"/>
              <a:t>АҚ </a:t>
            </a:r>
            <a:r>
              <a:rPr lang="ru-RU" sz="2000" b="1" dirty="0" err="1"/>
              <a:t>төмендеуінің</a:t>
            </a:r>
            <a:r>
              <a:rPr lang="ru-RU" sz="2000" b="1" dirty="0"/>
              <a:t> </a:t>
            </a:r>
            <a:r>
              <a:rPr lang="ru-RU" sz="2000" b="1" dirty="0" err="1"/>
              <a:t>ықтимал</a:t>
            </a:r>
            <a:r>
              <a:rPr lang="ru-RU" sz="2000" b="1" dirty="0"/>
              <a:t> </a:t>
            </a:r>
            <a:r>
              <a:rPr lang="ru-RU" sz="2000" b="1" dirty="0" err="1"/>
              <a:t>себептері</a:t>
            </a:r>
            <a:r>
              <a:rPr lang="ru-RU" sz="2000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/>
              <a:t>гипотензиясы</a:t>
            </a:r>
            <a:r>
              <a:rPr lang="ru-RU" sz="2000" b="1" dirty="0"/>
              <a:t> бар миокард </a:t>
            </a:r>
            <a:r>
              <a:rPr lang="ru-RU" sz="2000" b="1" dirty="0" err="1"/>
              <a:t>инфарктісі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/>
              <a:t>жүрек</a:t>
            </a:r>
            <a:r>
              <a:rPr lang="ru-RU" sz="2000" b="1" dirty="0"/>
              <a:t> </a:t>
            </a:r>
            <a:r>
              <a:rPr lang="ru-RU" sz="2000" b="1" dirty="0" err="1"/>
              <a:t>ырғағының</a:t>
            </a:r>
            <a:r>
              <a:rPr lang="ru-RU" sz="2000" b="1" dirty="0"/>
              <a:t> </a:t>
            </a:r>
            <a:r>
              <a:rPr lang="ru-RU" sz="2000" b="1" dirty="0" err="1"/>
              <a:t>өрескел</a:t>
            </a:r>
            <a:r>
              <a:rPr lang="ru-RU" sz="2000" b="1" dirty="0"/>
              <a:t> </a:t>
            </a:r>
            <a:r>
              <a:rPr lang="ru-RU" sz="2000" b="1" dirty="0" err="1"/>
              <a:t>бұзылуы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/>
              <a:t>кез-келген</a:t>
            </a:r>
            <a:r>
              <a:rPr lang="ru-RU" sz="2000" b="1" dirty="0"/>
              <a:t> </a:t>
            </a:r>
            <a:r>
              <a:rPr lang="ru-RU" sz="2000" b="1" dirty="0" err="1"/>
              <a:t>этиологиядан</a:t>
            </a:r>
            <a:r>
              <a:rPr lang="ru-RU" sz="2000" b="1" dirty="0"/>
              <a:t> </a:t>
            </a:r>
            <a:r>
              <a:rPr lang="ru-RU" sz="2000" b="1" dirty="0" err="1"/>
              <a:t>пайда</a:t>
            </a:r>
            <a:r>
              <a:rPr lang="ru-RU" sz="2000" b="1" dirty="0"/>
              <a:t> </a:t>
            </a:r>
            <a:r>
              <a:rPr lang="ru-RU" sz="2000" b="1" dirty="0" err="1"/>
              <a:t>болатын</a:t>
            </a:r>
            <a:r>
              <a:rPr lang="ru-RU" sz="2000" b="1" dirty="0"/>
              <a:t> шок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/>
              <a:t>гипотензивті</a:t>
            </a:r>
            <a:r>
              <a:rPr lang="ru-RU" sz="2000" b="1" dirty="0"/>
              <a:t> </a:t>
            </a:r>
            <a:r>
              <a:rPr lang="ru-RU" sz="2000" b="1" dirty="0" err="1"/>
              <a:t>препараттардың</a:t>
            </a:r>
            <a:r>
              <a:rPr lang="ru-RU" sz="2000" b="1" dirty="0"/>
              <a:t> </a:t>
            </a:r>
            <a:r>
              <a:rPr lang="ru-RU" sz="2000" b="1" dirty="0" err="1"/>
              <a:t>артық</a:t>
            </a:r>
            <a:r>
              <a:rPr lang="ru-RU" sz="2000" b="1" dirty="0"/>
              <a:t> </a:t>
            </a:r>
            <a:r>
              <a:rPr lang="ru-RU" sz="2000" b="1" dirty="0" err="1"/>
              <a:t>дозалануы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/>
              <a:t>физиологиялық</a:t>
            </a:r>
            <a:r>
              <a:rPr lang="ru-RU" sz="2000" b="1" dirty="0"/>
              <a:t> </a:t>
            </a:r>
            <a:r>
              <a:rPr lang="ru-RU" sz="2000" b="1" dirty="0" err="1"/>
              <a:t>факторлар</a:t>
            </a:r>
            <a:r>
              <a:rPr lang="ru-RU" sz="2000" b="1" dirty="0"/>
              <a:t>: </a:t>
            </a:r>
            <a:r>
              <a:rPr lang="ru-RU" sz="2000" b="1" dirty="0" err="1"/>
              <a:t>терең</a:t>
            </a:r>
            <a:r>
              <a:rPr lang="ru-RU" sz="2000" b="1" dirty="0"/>
              <a:t> </a:t>
            </a:r>
            <a:r>
              <a:rPr lang="ru-RU" sz="2000" b="1" dirty="0" err="1"/>
              <a:t>ұйқы</a:t>
            </a:r>
            <a:r>
              <a:rPr lang="ru-RU" sz="2000" b="1" dirty="0"/>
              <a:t>, </a:t>
            </a:r>
            <a:r>
              <a:rPr lang="ru-RU" sz="2000" b="1" dirty="0" err="1"/>
              <a:t>көлденең</a:t>
            </a:r>
            <a:r>
              <a:rPr lang="ru-RU" sz="2000" b="1" dirty="0"/>
              <a:t> </a:t>
            </a:r>
            <a:r>
              <a:rPr lang="ru-RU" sz="2000" b="1" dirty="0" err="1"/>
              <a:t>қалыптан</a:t>
            </a:r>
            <a:r>
              <a:rPr lang="ru-RU" sz="2000" b="1" dirty="0"/>
              <a:t> </a:t>
            </a:r>
            <a:r>
              <a:rPr lang="ru-RU" sz="2000" b="1" dirty="0" err="1"/>
              <a:t>күрт</a:t>
            </a:r>
            <a:r>
              <a:rPr lang="ru-RU" sz="2000" b="1" dirty="0"/>
              <a:t> </a:t>
            </a:r>
            <a:r>
              <a:rPr lang="ru-RU" sz="2000" b="1" dirty="0" err="1"/>
              <a:t>көтерілу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тік</a:t>
            </a:r>
            <a:r>
              <a:rPr lang="ru-RU" sz="2000" b="1" dirty="0"/>
              <a:t> </a:t>
            </a:r>
            <a:r>
              <a:rPr lang="ru-RU" sz="2000" b="1" dirty="0" err="1"/>
              <a:t>қалыпта</a:t>
            </a:r>
            <a:r>
              <a:rPr lang="ru-RU" sz="2000" b="1" dirty="0"/>
              <a:t> </a:t>
            </a:r>
            <a:r>
              <a:rPr lang="ru-RU" sz="2000" b="1" dirty="0" err="1"/>
              <a:t>ұзақ</a:t>
            </a:r>
            <a:r>
              <a:rPr lang="ru-RU" sz="2000" b="1" dirty="0"/>
              <a:t> </a:t>
            </a:r>
            <a:r>
              <a:rPr lang="ru-RU" sz="2000" b="1" dirty="0" err="1"/>
              <a:t>тұру</a:t>
            </a:r>
            <a:r>
              <a:rPr lang="ru-RU" sz="2000" b="1" dirty="0"/>
              <a:t>, </a:t>
            </a:r>
            <a:r>
              <a:rPr lang="ru-RU" sz="2000" b="1" dirty="0" err="1"/>
              <a:t>тамақтану</a:t>
            </a:r>
            <a:r>
              <a:rPr lang="ru-RU" sz="2000" b="1" dirty="0"/>
              <a:t>, </a:t>
            </a:r>
            <a:r>
              <a:rPr lang="ru-RU" sz="2000" b="1" dirty="0" err="1"/>
              <a:t>ыстық</a:t>
            </a:r>
            <a:r>
              <a:rPr lang="ru-RU" sz="2000" b="1" dirty="0"/>
              <a:t> ванна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548191" cy="12192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Ұйқы</a:t>
            </a:r>
            <a:r>
              <a:rPr lang="ru-RU" b="1" dirty="0"/>
              <a:t> </a:t>
            </a:r>
            <a:r>
              <a:rPr lang="ru-RU" b="1" dirty="0" err="1"/>
              <a:t>артериясының</a:t>
            </a:r>
            <a:r>
              <a:rPr lang="ru-RU" b="1" dirty="0"/>
              <a:t> макропрепараты</a:t>
            </a:r>
          </a:p>
        </p:txBody>
      </p:sp>
      <p:pic>
        <p:nvPicPr>
          <p:cNvPr id="6" name="Содержимое 5" descr="АТЕРОСКЛЕРОТИЧЕСКАЯ БЛЯШКА_БИФУРКАЦИЯ СОННОЙ АРТЕР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07" b="3460"/>
          <a:stretch>
            <a:fillRect/>
          </a:stretch>
        </p:blipFill>
        <p:spPr>
          <a:xfrm>
            <a:off x="0" y="12972"/>
            <a:ext cx="3357555" cy="67920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928803"/>
            <a:ext cx="4802043" cy="4143404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err="1"/>
              <a:t>Ұйқы</a:t>
            </a:r>
            <a:r>
              <a:rPr lang="ru-RU" sz="2800" b="1" dirty="0"/>
              <a:t> </a:t>
            </a:r>
            <a:r>
              <a:rPr lang="ru-RU" sz="2800" b="1" dirty="0" err="1"/>
              <a:t>артериясы</a:t>
            </a:r>
            <a:r>
              <a:rPr lang="ru-RU" sz="2800" b="1" dirty="0"/>
              <a:t> </a:t>
            </a:r>
            <a:r>
              <a:rPr lang="ru-RU" sz="2800" b="1" dirty="0" err="1"/>
              <a:t>стенозының</a:t>
            </a:r>
            <a:r>
              <a:rPr lang="ru-RU" sz="2800" b="1" dirty="0"/>
              <a:t> </a:t>
            </a:r>
            <a:r>
              <a:rPr lang="ru-RU" sz="2800" b="1" dirty="0" err="1"/>
              <a:t>мүмкін</a:t>
            </a:r>
            <a:r>
              <a:rPr lang="ru-RU" sz="2800" b="1" dirty="0"/>
              <a:t> </a:t>
            </a:r>
            <a:r>
              <a:rPr lang="ru-RU" sz="2800" b="1" dirty="0" err="1"/>
              <a:t>нұсқасы</a:t>
            </a:r>
            <a:r>
              <a:rPr lang="ru-RU" sz="2800" b="1" dirty="0"/>
              <a:t>: </a:t>
            </a:r>
            <a:r>
              <a:rPr lang="ru-RU" sz="2800" b="1" dirty="0" err="1"/>
              <a:t>атеросклеротикалық</a:t>
            </a:r>
            <a:r>
              <a:rPr lang="ru-RU" sz="2800" b="1" dirty="0"/>
              <a:t> бляшка</a:t>
            </a:r>
          </a:p>
          <a:p>
            <a:r>
              <a:rPr lang="ru-RU" sz="2800" b="1" dirty="0" err="1"/>
              <a:t>Препараттың</a:t>
            </a:r>
            <a:r>
              <a:rPr lang="ru-RU" sz="2800" b="1" dirty="0"/>
              <a:t> </a:t>
            </a:r>
            <a:r>
              <a:rPr lang="ru-RU" sz="2800" b="1" dirty="0" err="1"/>
              <a:t>сипаттамасы</a:t>
            </a:r>
            <a:r>
              <a:rPr lang="ru-RU" sz="2800" b="1" dirty="0"/>
              <a:t>: </a:t>
            </a:r>
            <a:r>
              <a:rPr lang="ru-RU" sz="2800" b="1" dirty="0" err="1"/>
              <a:t>ұйқы</a:t>
            </a:r>
            <a:r>
              <a:rPr lang="ru-RU" sz="2800" b="1" dirty="0"/>
              <a:t> </a:t>
            </a:r>
            <a:r>
              <a:rPr lang="ru-RU" sz="2800" b="1" dirty="0" err="1"/>
              <a:t>артериясының</a:t>
            </a:r>
            <a:r>
              <a:rPr lang="ru-RU" sz="2800" b="1" dirty="0"/>
              <a:t> </a:t>
            </a:r>
            <a:r>
              <a:rPr lang="ru-RU" sz="2800" b="1" dirty="0" err="1"/>
              <a:t>бифуркациясы</a:t>
            </a:r>
            <a:r>
              <a:rPr lang="ru-RU" sz="2800" b="1" dirty="0"/>
              <a:t> </a:t>
            </a:r>
            <a:r>
              <a:rPr lang="ru-RU" sz="2800" b="1" dirty="0" err="1"/>
              <a:t>аймағында</a:t>
            </a:r>
            <a:r>
              <a:rPr lang="ru-RU" sz="2800" b="1" dirty="0"/>
              <a:t> </a:t>
            </a:r>
            <a:r>
              <a:rPr lang="ru-RU" sz="2800" b="1" dirty="0" err="1"/>
              <a:t>тромботикалық</a:t>
            </a:r>
            <a:r>
              <a:rPr lang="ru-RU" sz="2800" b="1" dirty="0"/>
              <a:t> </a:t>
            </a:r>
            <a:r>
              <a:rPr lang="ru-RU" sz="2800" b="1" dirty="0" err="1"/>
              <a:t>массалары</a:t>
            </a:r>
            <a:r>
              <a:rPr lang="ru-RU" sz="2800" b="1" dirty="0"/>
              <a:t> бар </a:t>
            </a:r>
            <a:r>
              <a:rPr lang="ru-RU" sz="2800" b="1" dirty="0" err="1"/>
              <a:t>үлкен</a:t>
            </a:r>
            <a:r>
              <a:rPr lang="ru-RU" sz="2800" b="1" dirty="0"/>
              <a:t> </a:t>
            </a:r>
            <a:r>
              <a:rPr lang="ru-RU" sz="2800" b="1" dirty="0" err="1"/>
              <a:t>ойық</a:t>
            </a:r>
            <a:r>
              <a:rPr lang="ru-RU" sz="2800" b="1" dirty="0"/>
              <a:t> </a:t>
            </a:r>
            <a:r>
              <a:rPr lang="ru-RU" sz="2800" b="1" dirty="0" err="1"/>
              <a:t>жаралы</a:t>
            </a:r>
            <a:r>
              <a:rPr lang="ru-RU" sz="2800" b="1" dirty="0"/>
              <a:t> </a:t>
            </a:r>
            <a:r>
              <a:rPr lang="ru-RU" sz="2800" b="1" dirty="0" err="1"/>
              <a:t>атеросклеротикалық</a:t>
            </a:r>
            <a:r>
              <a:rPr lang="ru-RU" sz="2800" b="1" dirty="0"/>
              <a:t> бляшка бар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428992" y="500042"/>
            <a:ext cx="533400" cy="428628"/>
          </a:xfrm>
        </p:spPr>
        <p:txBody>
          <a:bodyPr>
            <a:noAutofit/>
          </a:bodyPr>
          <a:lstStyle/>
          <a:p>
            <a:fld id="{518AFD3C-5DFF-4499-B2F2-494DD7D3A012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ИИ </a:t>
            </a:r>
            <a:r>
              <a:rPr lang="ru-RU" sz="2800" b="1" dirty="0" err="1"/>
              <a:t>үшін</a:t>
            </a:r>
            <a:r>
              <a:rPr lang="ru-RU" sz="2800" b="1" dirty="0"/>
              <a:t> </a:t>
            </a:r>
            <a:r>
              <a:rPr lang="ru-RU" sz="2800" b="1" dirty="0" err="1"/>
              <a:t>ең</a:t>
            </a:r>
            <a:r>
              <a:rPr lang="ru-RU" sz="2800" b="1" dirty="0"/>
              <a:t> </a:t>
            </a:r>
            <a:r>
              <a:rPr lang="ru-RU" sz="2800" b="1" dirty="0" err="1"/>
              <a:t>маңызды</a:t>
            </a:r>
            <a:r>
              <a:rPr lang="ru-RU" sz="2800" b="1" dirty="0"/>
              <a:t> </a:t>
            </a:r>
            <a:r>
              <a:rPr lang="ru-RU" sz="2800" b="1" dirty="0" err="1"/>
              <a:t>қауіп</a:t>
            </a:r>
            <a:r>
              <a:rPr lang="ru-RU" sz="2800" b="1" dirty="0"/>
              <a:t> </a:t>
            </a:r>
            <a:r>
              <a:rPr lang="ru-RU" sz="2800" b="1" dirty="0" err="1"/>
              <a:t>факторлары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</a:t>
            </a:r>
            <a:r>
              <a:rPr lang="ru-RU" sz="2800" b="1" dirty="0" err="1"/>
              <a:t>анықталатын</a:t>
            </a:r>
            <a:r>
              <a:rPr lang="ru-RU" sz="2800" b="1" dirty="0"/>
              <a:t> </a:t>
            </a:r>
            <a:r>
              <a:rPr lang="ru-RU" sz="2800" b="1" dirty="0" err="1"/>
              <a:t>факторлар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640994"/>
              </p:ext>
            </p:extLst>
          </p:nvPr>
        </p:nvGraphicFramePr>
        <p:xfrm>
          <a:off x="142844" y="1928802"/>
          <a:ext cx="8858312" cy="358413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2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43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/>
                        <a:t>Басқарылатын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факторлар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/>
                        <a:t>Басқарылмайтын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ru-RU" sz="2000" b="1" baseline="0" dirty="0" err="1"/>
                        <a:t>факторлар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/>
                        <a:t>Артериялық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baseline="0" dirty="0"/>
                        <a:t>гипертензия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/>
                        <a:t>Жасы</a:t>
                      </a:r>
                      <a:r>
                        <a:rPr lang="ru-RU" sz="2000" b="1" dirty="0"/>
                        <a:t> </a:t>
                      </a:r>
                      <a:r>
                        <a:rPr lang="en-US" sz="2000" b="1" dirty="0"/>
                        <a:t>(</a:t>
                      </a:r>
                      <a:r>
                        <a:rPr lang="ru-RU" sz="2000" b="1" dirty="0"/>
                        <a:t>ер</a:t>
                      </a:r>
                      <a:r>
                        <a:rPr lang="en-US" sz="2000" b="1" dirty="0"/>
                        <a:t>&gt;55</a:t>
                      </a:r>
                      <a:r>
                        <a:rPr lang="ru-RU" sz="2000" b="1" dirty="0"/>
                        <a:t>,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ru-RU" sz="2000" b="1" baseline="0" dirty="0" err="1"/>
                        <a:t>әйел</a:t>
                      </a:r>
                      <a:r>
                        <a:rPr lang="en-US" sz="2000" b="1" baseline="0" dirty="0"/>
                        <a:t>&gt;</a:t>
                      </a:r>
                      <a:r>
                        <a:rPr lang="ru-RU" sz="2000" b="1" baseline="0" dirty="0"/>
                        <a:t>65 лет)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/>
                        <a:t>ТИА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/>
                        <a:t>Е</a:t>
                      </a:r>
                      <a:r>
                        <a:rPr lang="ru-RU" sz="2000" b="1" dirty="0"/>
                        <a:t>р </a:t>
                      </a:r>
                      <a:r>
                        <a:rPr lang="ru-RU" sz="2000" b="1" dirty="0" err="1"/>
                        <a:t>адам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baseline="0" dirty="0"/>
                        <a:t>Т</a:t>
                      </a:r>
                      <a:r>
                        <a:rPr lang="ru-RU" sz="2000" b="1" baseline="0" dirty="0" err="1"/>
                        <a:t>емекі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ru-RU" sz="2000" b="1" baseline="0" dirty="0" err="1"/>
                        <a:t>тарту</a:t>
                      </a:r>
                      <a:endParaRPr lang="ru-RU" sz="2000" b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/>
                        <a:t>Генетикалық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бейімділік</a:t>
                      </a:r>
                      <a:r>
                        <a:rPr lang="ru-RU" sz="2000" b="1" dirty="0"/>
                        <a:t> (</a:t>
                      </a:r>
                      <a:r>
                        <a:rPr lang="ru-RU" sz="2000" b="1" dirty="0" err="1"/>
                        <a:t>отбасылық</a:t>
                      </a:r>
                      <a:r>
                        <a:rPr lang="ru-RU" sz="2000" b="1" dirty="0"/>
                        <a:t>  </a:t>
                      </a:r>
                      <a:r>
                        <a:rPr lang="ru-RU" sz="2000" b="1" dirty="0" err="1"/>
                        <a:t>анамнезінде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анықталған</a:t>
                      </a:r>
                      <a:r>
                        <a:rPr lang="ru-RU" sz="2000" b="1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3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ru-RU" sz="2000" b="1" baseline="0" dirty="0" err="1"/>
                        <a:t>Гиперхолестеринемия</a:t>
                      </a:r>
                      <a:r>
                        <a:rPr lang="ru-RU" sz="2000" b="1" baseline="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err="1"/>
                        <a:t>Қант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ru-RU" sz="2000" b="1" baseline="0" dirty="0" err="1"/>
                        <a:t>диабеті</a:t>
                      </a:r>
                      <a:endParaRPr lang="ru-RU" sz="2000" b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/>
                        <a:t>Мерцательная аритмия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Миды </a:t>
            </a:r>
            <a:r>
              <a:rPr lang="ru-RU" b="1" dirty="0" err="1"/>
              <a:t>қанмен</a:t>
            </a:r>
            <a:r>
              <a:rPr lang="ru-RU" b="1" dirty="0"/>
              <a:t> </a:t>
            </a:r>
            <a:r>
              <a:rPr lang="ru-RU" b="1" dirty="0" err="1"/>
              <a:t>қамтамасыз</a:t>
            </a:r>
            <a:r>
              <a:rPr lang="ru-RU" b="1" dirty="0"/>
              <a:t> </a:t>
            </a:r>
            <a:r>
              <a:rPr lang="ru-RU" b="1" dirty="0" err="1"/>
              <a:t>ету</a:t>
            </a:r>
            <a:r>
              <a:rPr lang="ru-RU" b="1" dirty="0"/>
              <a:t> </a:t>
            </a:r>
            <a:r>
              <a:rPr lang="ru-RU" b="1" dirty="0" err="1"/>
              <a:t>схемасы</a:t>
            </a:r>
            <a:endParaRPr lang="ru-RU" b="1" dirty="0"/>
          </a:p>
        </p:txBody>
      </p:sp>
      <p:pic>
        <p:nvPicPr>
          <p:cNvPr id="4" name="Содержимое 3" descr="Кровоснабжение гол.мозга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1" y="2000241"/>
            <a:ext cx="5809549" cy="4091582"/>
          </a:xfr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9" y="1571613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/>
              <a:t>Алдыңғы</a:t>
            </a:r>
            <a:r>
              <a:rPr lang="ru-RU" sz="2400" b="1" dirty="0"/>
              <a:t> ми </a:t>
            </a:r>
            <a:r>
              <a:rPr lang="ru-RU" sz="2400" b="1" dirty="0" err="1"/>
              <a:t>артериясы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89" y="2000241"/>
            <a:ext cx="271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/>
              <a:t>Ортаңғы</a:t>
            </a:r>
            <a:r>
              <a:rPr lang="ru-RU" sz="2400" b="1" dirty="0"/>
              <a:t> ми </a:t>
            </a:r>
            <a:r>
              <a:rPr lang="ru-RU" sz="2400" b="1" dirty="0" err="1"/>
              <a:t>артериясы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7" y="6215083"/>
            <a:ext cx="364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/>
              <a:t>Артқы</a:t>
            </a:r>
            <a:r>
              <a:rPr lang="ru-RU" sz="2400" b="1" dirty="0"/>
              <a:t> ми </a:t>
            </a:r>
            <a:r>
              <a:rPr lang="ru-RU" sz="2400" b="1" dirty="0" err="1"/>
              <a:t>артериясы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2786052" y="4643448"/>
            <a:ext cx="1785950" cy="13573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07653" y="2250273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5857885" y="2500306"/>
            <a:ext cx="1214447" cy="9286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000365" y="5072074"/>
            <a:ext cx="2071703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ХОДЯЩЕЕСЯ КОСОГЛАЗИЕ_6 ЧМН.jpg"/>
          <p:cNvPicPr>
            <a:picLocks noChangeAspect="1"/>
          </p:cNvPicPr>
          <p:nvPr/>
        </p:nvPicPr>
        <p:blipFill>
          <a:blip r:embed="rId2" cstate="print"/>
          <a:srcRect l="1134" r="11339"/>
          <a:stretch>
            <a:fillRect/>
          </a:stretch>
        </p:blipFill>
        <p:spPr>
          <a:xfrm>
            <a:off x="197989" y="2214557"/>
            <a:ext cx="2730937" cy="2071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ru-RU" b="1" dirty="0" err="1"/>
              <a:t>Ортаңғы</a:t>
            </a:r>
            <a:r>
              <a:rPr lang="ru-RU" b="1" dirty="0"/>
              <a:t> ми </a:t>
            </a:r>
            <a:r>
              <a:rPr lang="ru-RU" b="1" dirty="0" err="1"/>
              <a:t>артериясының</a:t>
            </a:r>
            <a:r>
              <a:rPr lang="ru-RU" b="1" dirty="0"/>
              <a:t> синдромы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71613"/>
            <a:ext cx="6072199" cy="528638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ошаққа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қарама-қарсы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жақтағы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гемиплегия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және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гемианестезия</a:t>
            </a:r>
          </a:p>
          <a:p>
            <a:pPr>
              <a:spcBef>
                <a:spcPts val="1800"/>
              </a:spcBef>
            </a:pPr>
            <a:r>
              <a:rPr lang="ru-RU" b="1" dirty="0" err="1">
                <a:solidFill>
                  <a:schemeClr val="tx1"/>
                </a:solidFill>
              </a:rPr>
              <a:t>қарама-қарсы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жаққа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қарау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парезі</a:t>
            </a:r>
            <a:r>
              <a:rPr lang="ru-RU" b="1" dirty="0">
                <a:solidFill>
                  <a:schemeClr val="tx1"/>
                </a:solidFill>
              </a:rPr>
              <a:t> бар </a:t>
            </a:r>
            <a:r>
              <a:rPr lang="ru-RU" b="1" dirty="0">
                <a:solidFill>
                  <a:srgbClr val="FF0000"/>
                </a:solidFill>
              </a:rPr>
              <a:t>гемианопсия</a:t>
            </a:r>
          </a:p>
          <a:p>
            <a:pPr>
              <a:spcBef>
                <a:spcPts val="1800"/>
              </a:spcBef>
            </a:pPr>
            <a:r>
              <a:rPr lang="ru-RU" b="1" dirty="0">
                <a:solidFill>
                  <a:srgbClr val="FF0000"/>
                </a:solidFill>
              </a:rPr>
              <a:t>афазия</a:t>
            </a:r>
            <a:r>
              <a:rPr lang="ru-RU" b="1" dirty="0"/>
              <a:t> (</a:t>
            </a:r>
            <a:r>
              <a:rPr lang="ru-RU" b="1" dirty="0" err="1"/>
              <a:t>доминантты</a:t>
            </a:r>
            <a:r>
              <a:rPr lang="ru-RU" b="1" dirty="0"/>
              <a:t> </a:t>
            </a:r>
            <a:r>
              <a:rPr lang="ru-RU" b="1" dirty="0" err="1"/>
              <a:t>гемисфераның</a:t>
            </a:r>
            <a:r>
              <a:rPr lang="ru-RU" b="1" dirty="0"/>
              <a:t> </a:t>
            </a:r>
            <a:r>
              <a:rPr lang="ru-RU" b="1" dirty="0" err="1"/>
              <a:t>зақымдануынан</a:t>
            </a:r>
            <a:r>
              <a:rPr lang="ru-RU" b="1" dirty="0"/>
              <a:t>)</a:t>
            </a:r>
          </a:p>
          <a:p>
            <a:pPr>
              <a:spcBef>
                <a:spcPts val="1800"/>
              </a:spcBef>
            </a:pPr>
            <a:r>
              <a:rPr lang="ru-RU" b="1" dirty="0">
                <a:solidFill>
                  <a:srgbClr val="FF0000"/>
                </a:solidFill>
              </a:rPr>
              <a:t>агнозия, апраксия, </a:t>
            </a:r>
            <a:r>
              <a:rPr lang="ru-RU" b="1" dirty="0" err="1">
                <a:solidFill>
                  <a:srgbClr val="FF0000"/>
                </a:solidFill>
              </a:rPr>
              <a:t>асоматогнозия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/>
              <a:t>(</a:t>
            </a:r>
            <a:r>
              <a:rPr lang="ru-RU" b="1" dirty="0" err="1"/>
              <a:t>доминантты</a:t>
            </a:r>
            <a:r>
              <a:rPr lang="ru-RU" b="1" dirty="0"/>
              <a:t> </a:t>
            </a:r>
            <a:r>
              <a:rPr lang="ru-RU" b="1" dirty="0" err="1"/>
              <a:t>емес</a:t>
            </a:r>
            <a:r>
              <a:rPr lang="ru-RU" b="1" dirty="0"/>
              <a:t> </a:t>
            </a:r>
            <a:r>
              <a:rPr lang="ru-RU" b="1" dirty="0" err="1"/>
              <a:t>гемисфераның</a:t>
            </a:r>
            <a:r>
              <a:rPr lang="ru-RU" b="1" dirty="0"/>
              <a:t> </a:t>
            </a:r>
            <a:r>
              <a:rPr lang="ru-RU" b="1" dirty="0" err="1"/>
              <a:t>зақымдануынан</a:t>
            </a:r>
            <a:r>
              <a:rPr lang="ru-RU" b="1" dirty="0"/>
              <a:t>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 descr="ГЕМИАНОПСИЯ ГОНОНИМ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42911" y="5214950"/>
            <a:ext cx="563880" cy="563880"/>
          </a:xfrm>
          <a:prstGeom prst="rect">
            <a:avLst/>
          </a:prstGeom>
        </p:spPr>
      </p:pic>
      <p:pic>
        <p:nvPicPr>
          <p:cNvPr id="5" name="Рисунок 4" descr="ГЕМИАНОПСИЯ ГОНОНИМ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14480" y="5214950"/>
            <a:ext cx="563880" cy="563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786455"/>
            <a:ext cx="235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Гемианопсия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5" y="4286257"/>
            <a:ext cx="292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Сол </a:t>
            </a:r>
            <a:r>
              <a:rPr lang="ru-RU" sz="2400" b="1" dirty="0" err="1"/>
              <a:t>жақтағы</a:t>
            </a:r>
            <a:r>
              <a:rPr lang="ru-RU" sz="2400" b="1" dirty="0"/>
              <a:t> парез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755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Ми макропрепараты</a:t>
            </a:r>
            <a:endParaRPr lang="ru-RU" sz="2800" dirty="0"/>
          </a:p>
        </p:txBody>
      </p:sp>
      <p:pic>
        <p:nvPicPr>
          <p:cNvPr id="4" name="Содержимое 3" descr="ИНФАРКТ МОЗГА ИШЕМИЧЕСКИЙ ОСТР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13048"/>
            <a:ext cx="4857784" cy="417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604309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Алдыңғы</a:t>
            </a:r>
            <a:r>
              <a:rPr lang="ru-RU" sz="2000" b="1" dirty="0"/>
              <a:t> ми </a:t>
            </a:r>
            <a:r>
              <a:rPr lang="ru-RU" sz="2000" b="1" dirty="0" err="1"/>
              <a:t>артериясы</a:t>
            </a:r>
            <a:r>
              <a:rPr lang="ru-RU" sz="2000" b="1" dirty="0"/>
              <a:t> </a:t>
            </a:r>
            <a:r>
              <a:rPr lang="ru-RU" sz="2000" b="1" dirty="0" err="1"/>
              <a:t>бассейніндегі</a:t>
            </a:r>
            <a:r>
              <a:rPr lang="ru-RU" sz="2000" b="1" dirty="0"/>
              <a:t> ми </a:t>
            </a:r>
            <a:r>
              <a:rPr lang="ru-RU" sz="2000" b="1" dirty="0" err="1"/>
              <a:t>инфарктісі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"/>
            <a:ext cx="8086724" cy="1275608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Алдыңғы</a:t>
            </a:r>
            <a:r>
              <a:rPr lang="ru-RU" sz="2800" b="1" dirty="0"/>
              <a:t> ми </a:t>
            </a:r>
            <a:r>
              <a:rPr lang="ru-RU" sz="2800" b="1" dirty="0" err="1"/>
              <a:t>артериясының</a:t>
            </a:r>
            <a:r>
              <a:rPr lang="ru-RU" sz="2800" b="1" dirty="0"/>
              <a:t> синдромы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656" y="1643050"/>
            <a:ext cx="8715436" cy="5214950"/>
          </a:xfrm>
        </p:spPr>
        <p:txBody>
          <a:bodyPr>
            <a:normAutofit/>
          </a:bodyPr>
          <a:lstStyle/>
          <a:p>
            <a:r>
              <a:rPr lang="ru-RU" sz="2000" b="1" dirty="0"/>
              <a:t>гемипарез </a:t>
            </a:r>
            <a:r>
              <a:rPr lang="ru-RU" sz="2000" b="1" dirty="0" err="1"/>
              <a:t>гемианестезиямен</a:t>
            </a:r>
            <a:r>
              <a:rPr lang="ru-RU" sz="2000" b="1" dirty="0"/>
              <a:t> </a:t>
            </a:r>
            <a:r>
              <a:rPr lang="ru-RU" sz="2000" b="1" dirty="0" err="1"/>
              <a:t>қарама-қарсы</a:t>
            </a:r>
            <a:r>
              <a:rPr lang="ru-RU" sz="2000" b="1" dirty="0"/>
              <a:t> </a:t>
            </a:r>
            <a:r>
              <a:rPr lang="ru-RU" sz="2000" b="1" dirty="0" err="1"/>
              <a:t>жақта</a:t>
            </a:r>
            <a:r>
              <a:rPr lang="ru-RU" sz="2000" b="1" dirty="0"/>
              <a:t>, гемипарез </a:t>
            </a:r>
            <a:r>
              <a:rPr lang="ru-RU" sz="2000" b="1" dirty="0" err="1"/>
              <a:t>аяқта</a:t>
            </a:r>
            <a:r>
              <a:rPr lang="ru-RU" sz="2000" b="1" dirty="0"/>
              <a:t> </a:t>
            </a:r>
            <a:r>
              <a:rPr lang="ru-RU" sz="2000" b="1" dirty="0" err="1"/>
              <a:t>айқын</a:t>
            </a:r>
            <a:r>
              <a:rPr lang="ru-RU" sz="2000" b="1" dirty="0"/>
              <a:t> </a:t>
            </a:r>
            <a:r>
              <a:rPr lang="ru-RU" sz="2000" b="1" dirty="0" err="1"/>
              <a:t>көрінеді</a:t>
            </a:r>
            <a:endParaRPr lang="ru-RU" sz="2000" b="1" dirty="0"/>
          </a:p>
          <a:p>
            <a:r>
              <a:rPr lang="ru-RU" sz="2000" b="1" dirty="0" err="1"/>
              <a:t>Зәр</a:t>
            </a:r>
            <a:r>
              <a:rPr lang="ru-RU" sz="2000" b="1" dirty="0"/>
              <a:t> </a:t>
            </a:r>
            <a:r>
              <a:rPr lang="ru-RU" sz="2000" b="1" dirty="0" err="1"/>
              <a:t>ұстай</a:t>
            </a:r>
            <a:r>
              <a:rPr lang="ru-RU" sz="2000" b="1" dirty="0"/>
              <a:t> </a:t>
            </a:r>
            <a:r>
              <a:rPr lang="ru-RU" sz="2000" b="1" dirty="0" err="1"/>
              <a:t>алмау</a:t>
            </a:r>
            <a:endParaRPr lang="ru-RU" sz="2000" b="1" dirty="0"/>
          </a:p>
          <a:p>
            <a:pPr>
              <a:spcBef>
                <a:spcPts val="1200"/>
              </a:spcBef>
            </a:pPr>
            <a:r>
              <a:rPr lang="ru-RU" sz="2000" b="1" dirty="0" err="1"/>
              <a:t>ауыз</a:t>
            </a:r>
            <a:r>
              <a:rPr lang="ru-RU" sz="2000" b="1" dirty="0"/>
              <a:t> автоматизм </a:t>
            </a:r>
            <a:r>
              <a:rPr lang="ru-RU" sz="2000" b="1" dirty="0" err="1"/>
              <a:t>рефлекстері</a:t>
            </a:r>
            <a:endParaRPr lang="ru-RU" sz="2000" b="1" dirty="0"/>
          </a:p>
          <a:p>
            <a:pPr>
              <a:spcBef>
                <a:spcPts val="1200"/>
              </a:spcBef>
            </a:pPr>
            <a:r>
              <a:rPr lang="ru-RU" sz="2000" b="1" dirty="0" err="1"/>
              <a:t>психикалық</a:t>
            </a:r>
            <a:r>
              <a:rPr lang="ru-RU" sz="2000" b="1" dirty="0"/>
              <a:t> </a:t>
            </a:r>
            <a:r>
              <a:rPr lang="ru-RU" sz="2000" b="1" dirty="0" err="1"/>
              <a:t>бұзылулар</a:t>
            </a:r>
            <a:r>
              <a:rPr lang="ru-RU" sz="2000" b="1" dirty="0"/>
              <a:t>: абулия (</a:t>
            </a:r>
            <a:r>
              <a:rPr lang="ru-RU" sz="2000" b="1" dirty="0" err="1"/>
              <a:t>ерік-жігердің</a:t>
            </a:r>
            <a:r>
              <a:rPr lang="ru-RU" sz="2000" b="1" dirty="0"/>
              <a:t> </a:t>
            </a:r>
            <a:r>
              <a:rPr lang="ru-RU" sz="2000" b="1" dirty="0" err="1"/>
              <a:t>болмауы</a:t>
            </a:r>
            <a:r>
              <a:rPr lang="ru-RU" sz="2000" b="1" dirty="0"/>
              <a:t>, </a:t>
            </a:r>
            <a:r>
              <a:rPr lang="ru-RU" sz="2000" b="1" dirty="0" err="1"/>
              <a:t>бастамашылдықтың</a:t>
            </a:r>
            <a:r>
              <a:rPr lang="ru-RU" sz="2000" b="1" dirty="0"/>
              <a:t> </a:t>
            </a:r>
            <a:r>
              <a:rPr lang="en-US" sz="2000" b="1" dirty="0"/>
              <a:t>(</a:t>
            </a:r>
            <a:r>
              <a:rPr lang="ru-RU" sz="2000" b="1" dirty="0"/>
              <a:t>инициатива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  <a:r>
              <a:rPr lang="ru-RU" sz="2000" b="1" dirty="0" err="1"/>
              <a:t>болмауы</a:t>
            </a:r>
            <a:r>
              <a:rPr lang="ru-RU" sz="2000" b="1" dirty="0"/>
              <a:t>), </a:t>
            </a:r>
            <a:r>
              <a:rPr lang="ru-RU" sz="2000" b="1" dirty="0" err="1"/>
              <a:t>есте</a:t>
            </a:r>
            <a:r>
              <a:rPr lang="ru-RU" sz="2000" b="1" dirty="0"/>
              <a:t> </a:t>
            </a:r>
            <a:r>
              <a:rPr lang="ru-RU" sz="2000" b="1" dirty="0" err="1"/>
              <a:t>сақтау</a:t>
            </a:r>
            <a:r>
              <a:rPr lang="ru-RU" sz="2000" b="1" dirty="0"/>
              <a:t> </a:t>
            </a:r>
            <a:r>
              <a:rPr lang="ru-RU" sz="2000" b="1" dirty="0" err="1"/>
              <a:t>қабілетінің</a:t>
            </a:r>
            <a:r>
              <a:rPr lang="ru-RU" sz="2000" b="1" dirty="0"/>
              <a:t> </a:t>
            </a:r>
            <a:r>
              <a:rPr lang="ru-RU" sz="2000" b="1" dirty="0" err="1"/>
              <a:t>төмендеуі</a:t>
            </a:r>
            <a:r>
              <a:rPr lang="ru-RU" sz="2000" b="1" dirty="0"/>
              <a:t>, </a:t>
            </a:r>
            <a:r>
              <a:rPr lang="ru-RU" sz="2000" b="1" dirty="0" err="1"/>
              <a:t>науқастың</a:t>
            </a:r>
            <a:r>
              <a:rPr lang="ru-RU" sz="2000" b="1" dirty="0"/>
              <a:t> </a:t>
            </a:r>
            <a:r>
              <a:rPr lang="ru-RU" sz="2000" b="1" dirty="0" err="1"/>
              <a:t>өз</a:t>
            </a:r>
            <a:r>
              <a:rPr lang="ru-RU" sz="2000" b="1" dirty="0"/>
              <a:t> </a:t>
            </a:r>
            <a:r>
              <a:rPr lang="ru-RU" sz="2000" b="1" dirty="0" err="1"/>
              <a:t>ауруына</a:t>
            </a:r>
            <a:r>
              <a:rPr lang="ru-RU" sz="2000" b="1" dirty="0"/>
              <a:t> </a:t>
            </a:r>
            <a:r>
              <a:rPr lang="ru-RU" sz="2000" b="1" dirty="0" err="1"/>
              <a:t>критикасының</a:t>
            </a:r>
            <a:r>
              <a:rPr lang="ru-RU" sz="2000" b="1" dirty="0"/>
              <a:t> </a:t>
            </a:r>
            <a:r>
              <a:rPr lang="ru-RU" sz="2000" b="1" dirty="0" err="1"/>
              <a:t>төмендеуі</a:t>
            </a:r>
            <a:endParaRPr lang="ru-RU" sz="2000" b="1" dirty="0"/>
          </a:p>
          <a:p>
            <a:pPr>
              <a:spcBef>
                <a:spcPts val="1200"/>
              </a:spcBef>
            </a:pPr>
            <a:r>
              <a:rPr lang="ru-RU" sz="2000" b="1" dirty="0" err="1"/>
              <a:t>көбінесе</a:t>
            </a:r>
            <a:r>
              <a:rPr lang="ru-RU" sz="2000" b="1" dirty="0"/>
              <a:t> </a:t>
            </a:r>
            <a:r>
              <a:rPr lang="ru-RU" sz="2000" b="1" dirty="0" err="1"/>
              <a:t>алдыңғы</a:t>
            </a:r>
            <a:r>
              <a:rPr lang="ru-RU" sz="2000" b="1" dirty="0"/>
              <a:t> ми </a:t>
            </a:r>
            <a:r>
              <a:rPr lang="ru-RU" sz="2000" b="1" dirty="0" err="1"/>
              <a:t>артериясының</a:t>
            </a:r>
            <a:r>
              <a:rPr lang="ru-RU" sz="2000" b="1" dirty="0"/>
              <a:t> </a:t>
            </a:r>
            <a:r>
              <a:rPr lang="ru-RU" sz="2000" b="1" dirty="0" err="1"/>
              <a:t>окклюзиясы</a:t>
            </a:r>
            <a:r>
              <a:rPr lang="ru-RU" sz="2000" b="1" dirty="0"/>
              <a:t> </a:t>
            </a:r>
            <a:r>
              <a:rPr lang="ru-RU" sz="2000" b="1" dirty="0" err="1"/>
              <a:t>коллатералдарға</a:t>
            </a:r>
            <a:r>
              <a:rPr lang="ru-RU" sz="2000" b="1" dirty="0"/>
              <a:t> </a:t>
            </a:r>
            <a:r>
              <a:rPr lang="ru-RU" sz="2000" b="1" dirty="0" err="1"/>
              <a:t>байланысты</a:t>
            </a:r>
            <a:r>
              <a:rPr lang="ru-RU" sz="2000" b="1" dirty="0"/>
              <a:t> </a:t>
            </a:r>
            <a:r>
              <a:rPr lang="ru-RU" sz="2000" b="1" dirty="0" err="1"/>
              <a:t>клиникалық</a:t>
            </a:r>
            <a:r>
              <a:rPr lang="ru-RU" sz="2000" b="1" dirty="0"/>
              <a:t> </a:t>
            </a:r>
            <a:r>
              <a:rPr lang="ru-RU" sz="2000" b="1" dirty="0" err="1"/>
              <a:t>түрде</a:t>
            </a:r>
            <a:r>
              <a:rPr lang="ru-RU" sz="2000" b="1" dirty="0"/>
              <a:t> </a:t>
            </a:r>
            <a:r>
              <a:rPr lang="ru-RU" sz="2000" b="1" dirty="0" err="1"/>
              <a:t>көрінбейді</a:t>
            </a:r>
            <a:endParaRPr lang="ru-RU" sz="2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0"/>
            <a:ext cx="8086724" cy="1285860"/>
          </a:xfrm>
        </p:spPr>
        <p:txBody>
          <a:bodyPr>
            <a:noAutofit/>
          </a:bodyPr>
          <a:lstStyle/>
          <a:p>
            <a:r>
              <a:rPr lang="ru-RU" sz="2400" b="1" dirty="0"/>
              <a:t>Ми </a:t>
            </a:r>
            <a:r>
              <a:rPr lang="ru-RU" sz="2400" b="1" dirty="0" err="1"/>
              <a:t>бағанындағы</a:t>
            </a:r>
            <a:r>
              <a:rPr lang="ru-RU" sz="2400" b="1" dirty="0"/>
              <a:t> инсульт синдромы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7" y="1571613"/>
            <a:ext cx="8786843" cy="52863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b="1" dirty="0" err="1"/>
              <a:t>сананың</a:t>
            </a:r>
            <a:r>
              <a:rPr lang="ru-RU" sz="2000" b="1" dirty="0"/>
              <a:t> </a:t>
            </a:r>
            <a:r>
              <a:rPr lang="ru-RU" sz="2000" b="1" dirty="0" err="1"/>
              <a:t>бұзылуы</a:t>
            </a:r>
            <a:r>
              <a:rPr lang="ru-RU" sz="2000" b="1" dirty="0"/>
              <a:t> (кома)</a:t>
            </a:r>
          </a:p>
          <a:p>
            <a:pPr>
              <a:spcBef>
                <a:spcPts val="2400"/>
              </a:spcBef>
            </a:pPr>
            <a:r>
              <a:rPr lang="ru-RU" sz="2000" b="1" dirty="0" err="1"/>
              <a:t>патологиялық</a:t>
            </a:r>
            <a:r>
              <a:rPr lang="ru-RU" sz="2000" b="1" dirty="0"/>
              <a:t> </a:t>
            </a:r>
            <a:r>
              <a:rPr lang="ru-RU" sz="2000" b="1" dirty="0" err="1"/>
              <a:t>экстензорлы</a:t>
            </a:r>
            <a:r>
              <a:rPr lang="ru-RU" sz="2000" b="1" dirty="0"/>
              <a:t> </a:t>
            </a:r>
            <a:r>
              <a:rPr lang="ru-RU" sz="2000" b="1" dirty="0" err="1"/>
              <a:t>қалып</a:t>
            </a:r>
            <a:r>
              <a:rPr lang="ru-RU" sz="2000" b="1" dirty="0"/>
              <a:t> (</a:t>
            </a:r>
            <a:r>
              <a:rPr lang="ru-RU" sz="2000" b="1" dirty="0" err="1"/>
              <a:t>децеребрационная</a:t>
            </a:r>
            <a:r>
              <a:rPr lang="ru-RU" sz="2000" b="1" dirty="0"/>
              <a:t> ригидность )</a:t>
            </a:r>
          </a:p>
          <a:p>
            <a:pPr>
              <a:spcBef>
                <a:spcPts val="2400"/>
              </a:spcBef>
            </a:pPr>
            <a:r>
              <a:rPr lang="ru-RU" sz="2000" b="1" dirty="0" err="1"/>
              <a:t>тетраплегия</a:t>
            </a:r>
            <a:r>
              <a:rPr lang="ru-RU" sz="2000" b="1" dirty="0"/>
              <a:t> и </a:t>
            </a:r>
            <a:r>
              <a:rPr lang="ru-RU" sz="2000" b="1" dirty="0" err="1"/>
              <a:t>тетраанестезия</a:t>
            </a:r>
            <a:endParaRPr lang="ru-RU" sz="2000" b="1" dirty="0"/>
          </a:p>
          <a:p>
            <a:pPr>
              <a:spcBef>
                <a:spcPts val="2400"/>
              </a:spcBef>
            </a:pPr>
            <a:r>
              <a:rPr lang="ru-RU" sz="2000" b="1" dirty="0"/>
              <a:t>ЧМН </a:t>
            </a:r>
            <a:r>
              <a:rPr lang="en-US" sz="2000" b="1" dirty="0"/>
              <a:t>(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Черепно-мозговые нервы)</a:t>
            </a:r>
            <a:r>
              <a:rPr lang="kk-KZ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/>
              <a:t>зақымдануының</a:t>
            </a:r>
            <a:r>
              <a:rPr lang="ru-RU" sz="2000" b="1" dirty="0"/>
              <a:t> </a:t>
            </a:r>
            <a:r>
              <a:rPr lang="ru-RU" sz="2000" b="1" dirty="0" err="1"/>
              <a:t>белгілері</a:t>
            </a:r>
            <a:r>
              <a:rPr lang="ru-RU" sz="2000" b="1" dirty="0"/>
              <a:t>: бет </a:t>
            </a:r>
            <a:r>
              <a:rPr lang="ru-RU" sz="2000" b="1" dirty="0" err="1"/>
              <a:t>нервінің</a:t>
            </a:r>
            <a:r>
              <a:rPr lang="ru-RU" sz="2000" b="1" dirty="0"/>
              <a:t> </a:t>
            </a:r>
            <a:r>
              <a:rPr lang="ru-RU" sz="2000" b="1" dirty="0" err="1"/>
              <a:t>орталық</a:t>
            </a:r>
            <a:r>
              <a:rPr lang="ru-RU" sz="2000" b="1" dirty="0"/>
              <a:t> </a:t>
            </a:r>
            <a:r>
              <a:rPr lang="ru-RU" sz="2000" b="1" dirty="0" err="1"/>
              <a:t>парезі</a:t>
            </a:r>
            <a:r>
              <a:rPr lang="ru-RU" sz="2000" b="1" dirty="0"/>
              <a:t>, </a:t>
            </a:r>
            <a:r>
              <a:rPr lang="ru-RU" sz="2000" b="1" dirty="0" err="1"/>
              <a:t>көзқолғалтқыш</a:t>
            </a:r>
            <a:r>
              <a:rPr lang="ru-RU" sz="2000" b="1" dirty="0"/>
              <a:t> </a:t>
            </a:r>
            <a:r>
              <a:rPr lang="ru-RU" sz="2000" b="1" dirty="0" err="1"/>
              <a:t>нервтің</a:t>
            </a:r>
            <a:r>
              <a:rPr lang="ru-RU" sz="2000" b="1" dirty="0"/>
              <a:t> </a:t>
            </a:r>
            <a:r>
              <a:rPr lang="ru-RU" sz="2000" b="1" dirty="0" err="1"/>
              <a:t>бұзылу</a:t>
            </a:r>
            <a:r>
              <a:rPr lang="ru-RU" sz="2000" b="1" dirty="0"/>
              <a:t> </a:t>
            </a:r>
            <a:r>
              <a:rPr lang="ru-RU" sz="2000" b="1" dirty="0" err="1"/>
              <a:t>белгілері</a:t>
            </a:r>
            <a:r>
              <a:rPr lang="ru-RU" sz="2000" b="1" dirty="0"/>
              <a:t>, бульбарный синдром</a:t>
            </a:r>
          </a:p>
          <a:p>
            <a:pPr>
              <a:spcBef>
                <a:spcPts val="2400"/>
              </a:spcBef>
            </a:pPr>
            <a:r>
              <a:rPr lang="ru-RU" sz="2000" b="1" dirty="0" err="1"/>
              <a:t>экстрапирамидалық</a:t>
            </a:r>
            <a:r>
              <a:rPr lang="ru-RU" sz="2000" b="1" dirty="0"/>
              <a:t> симптоматика (нистагм, атаксия)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0" y="214290"/>
            <a:ext cx="533400" cy="381000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1262707"/>
            <a:ext cx="8820472" cy="5309544"/>
          </a:xfrm>
        </p:spPr>
        <p:txBody>
          <a:bodyPr>
            <a:noAutofit/>
          </a:bodyPr>
          <a:lstStyle/>
          <a:p>
            <a:r>
              <a:rPr lang="ru-RU" sz="2000" b="1" dirty="0" err="1"/>
              <a:t>Субарахноидты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кету (</a:t>
            </a:r>
            <a:r>
              <a:rPr lang="en-US" sz="2000" b="1" dirty="0"/>
              <a:t>I60)</a:t>
            </a:r>
            <a:endParaRPr lang="kk-KZ" sz="2000" b="1" dirty="0"/>
          </a:p>
          <a:p>
            <a:r>
              <a:rPr lang="ru-RU" sz="2000" b="1" dirty="0" err="1"/>
              <a:t>Миішілік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құйылу</a:t>
            </a:r>
            <a:r>
              <a:rPr lang="ru-RU" sz="2000" b="1" dirty="0"/>
              <a:t> (</a:t>
            </a:r>
            <a:r>
              <a:rPr lang="en-US" sz="2000" b="1" dirty="0"/>
              <a:t>I61)</a:t>
            </a:r>
            <a:endParaRPr lang="kk-KZ" sz="2000" b="1" dirty="0"/>
          </a:p>
          <a:p>
            <a:r>
              <a:rPr lang="ru-RU" sz="2000" b="1" dirty="0"/>
              <a:t>Ми </a:t>
            </a:r>
            <a:r>
              <a:rPr lang="ru-RU" sz="2000" b="1" dirty="0" err="1"/>
              <a:t>инфарктісі</a:t>
            </a:r>
            <a:r>
              <a:rPr lang="ru-RU" sz="2000" b="1" dirty="0"/>
              <a:t> (</a:t>
            </a:r>
            <a:r>
              <a:rPr lang="en-US" sz="2000" b="1" dirty="0"/>
              <a:t>I63)</a:t>
            </a:r>
            <a:endParaRPr lang="kk-KZ" sz="2000" b="1" dirty="0"/>
          </a:p>
          <a:p>
            <a:r>
              <a:rPr lang="ru-RU" sz="2000" b="1" dirty="0"/>
              <a:t>Инсульт, </a:t>
            </a:r>
            <a:r>
              <a:rPr lang="ru-RU" sz="2000" b="1" dirty="0" err="1"/>
              <a:t>анықталмаған</a:t>
            </a:r>
            <a:r>
              <a:rPr lang="ru-RU" sz="2000" b="1" dirty="0"/>
              <a:t> (</a:t>
            </a:r>
            <a:r>
              <a:rPr lang="en-US" sz="2000" b="1" dirty="0"/>
              <a:t>I64)</a:t>
            </a:r>
            <a:endParaRPr lang="kk-KZ" sz="2000" b="1" dirty="0"/>
          </a:p>
          <a:p>
            <a:r>
              <a:rPr lang="ru-RU" sz="2000" b="1" dirty="0" err="1"/>
              <a:t>Басқада</a:t>
            </a:r>
            <a:r>
              <a:rPr lang="ru-RU" sz="2000" b="1" dirty="0"/>
              <a:t> </a:t>
            </a:r>
            <a:r>
              <a:rPr lang="ru-RU" sz="2000" b="1" dirty="0" err="1"/>
              <a:t>цереброваскулярлық</a:t>
            </a:r>
            <a:r>
              <a:rPr lang="ru-RU" sz="2000" b="1" dirty="0"/>
              <a:t> </a:t>
            </a:r>
            <a:r>
              <a:rPr lang="ru-RU" sz="2000" b="1" dirty="0" err="1"/>
              <a:t>аурулар</a:t>
            </a:r>
            <a:r>
              <a:rPr lang="ru-RU" sz="2000" b="1" dirty="0"/>
              <a:t> (</a:t>
            </a:r>
            <a:r>
              <a:rPr lang="en-US" sz="2000" b="1" dirty="0"/>
              <a:t>I67)</a:t>
            </a:r>
            <a:endParaRPr lang="kk-KZ" sz="2000" b="1" dirty="0"/>
          </a:p>
          <a:p>
            <a:r>
              <a:rPr lang="ru-RU" sz="2000" b="1" dirty="0" err="1"/>
              <a:t>церебральды</a:t>
            </a:r>
            <a:r>
              <a:rPr lang="ru-RU" sz="2000" b="1" dirty="0"/>
              <a:t> атеросклероз (</a:t>
            </a:r>
            <a:r>
              <a:rPr lang="en-US" sz="2000" b="1" dirty="0"/>
              <a:t>I67.2)</a:t>
            </a:r>
            <a:endParaRPr lang="kk-KZ" sz="2000" b="1" dirty="0"/>
          </a:p>
          <a:p>
            <a:r>
              <a:rPr lang="ru-RU" sz="2000" b="1" dirty="0" err="1"/>
              <a:t>гипертензиялық</a:t>
            </a:r>
            <a:r>
              <a:rPr lang="ru-RU" sz="2000" b="1" dirty="0"/>
              <a:t> энцефалопатия (</a:t>
            </a:r>
            <a:r>
              <a:rPr lang="en-US" sz="2000" b="1" dirty="0"/>
              <a:t>I67.4)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0"/>
            <a:ext cx="795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Классификация МКБ-10</a:t>
            </a: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6372200" y="1234518"/>
            <a:ext cx="285752" cy="178595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265" y="1865883"/>
            <a:ext cx="13681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МҚЖБ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8762" y="591996"/>
            <a:ext cx="750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Цереброваскулярлық</a:t>
            </a:r>
            <a:r>
              <a:rPr lang="ru-RU" sz="2000" b="1" spc="-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spc="-1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аурулар</a:t>
            </a:r>
            <a:r>
              <a:rPr lang="ru-RU" sz="2000" b="1" spc="-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000" b="1" spc="-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I60-I69)</a:t>
            </a:r>
            <a:endParaRPr lang="ru-RU" sz="2000" spc="-1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2B025-A916-FCEC-2878-BF3568E2C72C}"/>
              </a:ext>
            </a:extLst>
          </p:cNvPr>
          <p:cNvSpPr txBox="1"/>
          <p:nvPr/>
        </p:nvSpPr>
        <p:spPr>
          <a:xfrm>
            <a:off x="4395688" y="59315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айналымының</a:t>
            </a:r>
            <a:r>
              <a:rPr lang="ru-RU" dirty="0"/>
              <a:t> </a:t>
            </a:r>
            <a:r>
              <a:rPr lang="ru-RU" dirty="0" err="1"/>
              <a:t>жедел</a:t>
            </a:r>
            <a:r>
              <a:rPr lang="ru-RU" dirty="0"/>
              <a:t> </a:t>
            </a:r>
            <a:r>
              <a:rPr lang="ru-RU" dirty="0" err="1"/>
              <a:t>бұзылуы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8C74AA7-8CA6-3E93-9477-3DE981BF7D16}"/>
              </a:ext>
            </a:extLst>
          </p:cNvPr>
          <p:cNvCxnSpPr/>
          <p:nvPr/>
        </p:nvCxnSpPr>
        <p:spPr>
          <a:xfrm>
            <a:off x="7771511" y="2564904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531352" cy="12192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Мишық</a:t>
            </a:r>
            <a:r>
              <a:rPr lang="ru-RU" sz="2400" b="1" dirty="0"/>
              <a:t> инсульт синдромы (</a:t>
            </a:r>
            <a:r>
              <a:rPr lang="ru-RU" sz="2400" b="1" dirty="0" err="1"/>
              <a:t>жедел</a:t>
            </a:r>
            <a:r>
              <a:rPr lang="ru-RU" sz="2400" b="1" dirty="0"/>
              <a:t> </a:t>
            </a:r>
            <a:r>
              <a:rPr lang="ru-RU" sz="2400" b="1" dirty="0" err="1"/>
              <a:t>вертебробазилярлық</a:t>
            </a:r>
            <a:r>
              <a:rPr lang="ru-RU" sz="2400" b="1" dirty="0"/>
              <a:t> синдром)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9" cy="535782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000" b="1" dirty="0" err="1"/>
              <a:t>Лоқсу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құсу</a:t>
            </a:r>
            <a:endParaRPr lang="ru-RU" sz="2000" b="1" dirty="0"/>
          </a:p>
          <a:p>
            <a:pPr>
              <a:spcBef>
                <a:spcPts val="1800"/>
              </a:spcBef>
            </a:pPr>
            <a:r>
              <a:rPr lang="ru-RU" sz="2000" b="1" dirty="0"/>
              <a:t>нистагм</a:t>
            </a:r>
          </a:p>
          <a:p>
            <a:pPr>
              <a:spcBef>
                <a:spcPts val="1800"/>
              </a:spcBef>
            </a:pPr>
            <a:r>
              <a:rPr lang="ru-RU" sz="2000" b="1" spc="-50" dirty="0" err="1"/>
              <a:t>дірілдеп</a:t>
            </a:r>
            <a:r>
              <a:rPr lang="ru-RU" sz="2000" b="1" spc="-50" dirty="0"/>
              <a:t> </a:t>
            </a:r>
            <a:r>
              <a:rPr lang="ru-RU" sz="2000" b="1" spc="-50" dirty="0" err="1"/>
              <a:t>жүру</a:t>
            </a:r>
            <a:r>
              <a:rPr lang="ru-RU" sz="2000" b="1" spc="-50" dirty="0"/>
              <a:t>, </a:t>
            </a:r>
            <a:r>
              <a:rPr lang="ru-RU" sz="2000" b="1" spc="-50" dirty="0" err="1"/>
              <a:t>құлау</a:t>
            </a:r>
            <a:r>
              <a:rPr lang="ru-RU" sz="2000" b="1" spc="-50" dirty="0"/>
              <a:t> </a:t>
            </a:r>
            <a:r>
              <a:rPr lang="ru-RU" sz="2000" b="1" spc="-50" dirty="0" err="1"/>
              <a:t>салдарынан</a:t>
            </a:r>
            <a:r>
              <a:rPr lang="ru-RU" sz="2000" b="1" spc="-50" dirty="0"/>
              <a:t> </a:t>
            </a:r>
            <a:r>
              <a:rPr lang="ru-RU" sz="2000" b="1" spc="-50" dirty="0" err="1"/>
              <a:t>жүре</a:t>
            </a:r>
            <a:r>
              <a:rPr lang="ru-RU" sz="2000" b="1" spc="-50" dirty="0"/>
              <a:t> </a:t>
            </a:r>
            <a:r>
              <a:rPr lang="ru-RU" sz="2000" b="1" spc="-50" dirty="0" err="1"/>
              <a:t>алмау</a:t>
            </a:r>
            <a:endParaRPr lang="ru-RU" sz="2000" b="1" spc="-50" dirty="0"/>
          </a:p>
          <a:p>
            <a:pPr>
              <a:spcBef>
                <a:spcPts val="1800"/>
              </a:spcBef>
            </a:pPr>
            <a:r>
              <a:rPr lang="ru-RU" sz="2000" b="1" dirty="0"/>
              <a:t>тремор</a:t>
            </a:r>
          </a:p>
          <a:p>
            <a:pPr>
              <a:spcBef>
                <a:spcPts val="1800"/>
              </a:spcBef>
            </a:pPr>
            <a:r>
              <a:rPr lang="ru-RU" sz="2000" b="1" dirty="0"/>
              <a:t>дизартрия </a:t>
            </a:r>
          </a:p>
          <a:p>
            <a:pPr>
              <a:spcBef>
                <a:spcPts val="1800"/>
              </a:spcBef>
            </a:pPr>
            <a:r>
              <a:rPr lang="ru-RU" sz="2000" b="1" dirty="0" err="1"/>
              <a:t>аяқ-қолдардағы</a:t>
            </a:r>
            <a:r>
              <a:rPr lang="ru-RU" sz="2000" b="1" dirty="0"/>
              <a:t> </a:t>
            </a:r>
            <a:r>
              <a:rPr lang="ru-RU" sz="2000" b="1" dirty="0" err="1"/>
              <a:t>қозғалысты</a:t>
            </a:r>
            <a:r>
              <a:rPr lang="ru-RU" sz="2000" b="1" dirty="0"/>
              <a:t> </a:t>
            </a:r>
            <a:r>
              <a:rPr lang="ru-RU" sz="2000" b="1" dirty="0" err="1"/>
              <a:t>үйлестірудің</a:t>
            </a:r>
            <a:r>
              <a:rPr lang="ru-RU" sz="2000" b="1" dirty="0"/>
              <a:t> </a:t>
            </a:r>
            <a:r>
              <a:rPr lang="ru-RU" sz="2000" b="1" dirty="0" err="1"/>
              <a:t>бұзылуы</a:t>
            </a:r>
            <a:r>
              <a:rPr lang="ru-RU" sz="2000" b="1" dirty="0"/>
              <a:t> (</a:t>
            </a:r>
            <a:r>
              <a:rPr lang="ru-RU" sz="2000" b="1" dirty="0" err="1"/>
              <a:t>мысалы</a:t>
            </a:r>
            <a:r>
              <a:rPr lang="ru-RU" sz="2000" b="1" dirty="0"/>
              <a:t>., </a:t>
            </a:r>
            <a:r>
              <a:rPr lang="ru-RU" sz="2000" b="1" dirty="0" err="1"/>
              <a:t>стақандағы</a:t>
            </a:r>
            <a:r>
              <a:rPr lang="ru-RU" sz="2000" b="1" dirty="0"/>
              <a:t> суды </a:t>
            </a:r>
            <a:r>
              <a:rPr lang="ru-RU" sz="2000" b="1" dirty="0" err="1"/>
              <a:t>аузына</a:t>
            </a:r>
            <a:r>
              <a:rPr lang="ru-RU" sz="2000" b="1" dirty="0"/>
              <a:t> </a:t>
            </a:r>
            <a:r>
              <a:rPr lang="ru-RU" sz="2000" b="1" dirty="0" err="1"/>
              <a:t>апарған</a:t>
            </a:r>
            <a:r>
              <a:rPr lang="ru-RU" sz="2000" b="1" dirty="0"/>
              <a:t> </a:t>
            </a:r>
            <a:r>
              <a:rPr lang="ru-RU" sz="2000" b="1" dirty="0" err="1"/>
              <a:t>кезде</a:t>
            </a:r>
            <a:r>
              <a:rPr lang="ru-RU" sz="2000" b="1" dirty="0"/>
              <a:t> </a:t>
            </a:r>
            <a:r>
              <a:rPr lang="ru-RU" sz="2000" b="1" dirty="0" err="1"/>
              <a:t>төгіп</a:t>
            </a:r>
            <a:r>
              <a:rPr lang="ru-RU" sz="2000" b="1" dirty="0"/>
              <a:t> </a:t>
            </a:r>
            <a:r>
              <a:rPr lang="ru-RU" sz="2000" b="1" dirty="0" err="1"/>
              <a:t>алу</a:t>
            </a:r>
            <a:r>
              <a:rPr lang="ru-RU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ru-RU" sz="2000" b="1" dirty="0" err="1"/>
              <a:t>аяқ-қолдардағы</a:t>
            </a:r>
            <a:r>
              <a:rPr lang="ru-RU" sz="2000" b="1" dirty="0"/>
              <a:t> </a:t>
            </a:r>
            <a:r>
              <a:rPr lang="ru-RU" sz="2000" b="1" dirty="0" err="1"/>
              <a:t>қозғалыстың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сезімталдықтың</a:t>
            </a:r>
            <a:r>
              <a:rPr lang="ru-RU" sz="2000" b="1" dirty="0"/>
              <a:t> </a:t>
            </a:r>
            <a:r>
              <a:rPr lang="ru-RU" sz="2000" b="1" dirty="0" err="1"/>
              <a:t>бұзылуы</a:t>
            </a:r>
            <a:endParaRPr lang="ru-RU" sz="2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Ми </a:t>
            </a:r>
            <a:r>
              <a:rPr lang="ru-RU" sz="2400" b="1" dirty="0" err="1"/>
              <a:t>инфарктісінің</a:t>
            </a:r>
            <a:r>
              <a:rPr lang="ru-RU" sz="2400" b="1" dirty="0"/>
              <a:t> </a:t>
            </a:r>
            <a:r>
              <a:rPr lang="ru-RU" sz="2400" b="1" dirty="0" err="1"/>
              <a:t>аймақтары</a:t>
            </a:r>
            <a:endParaRPr lang="ru-RU" sz="2400" b="1" dirty="0"/>
          </a:p>
        </p:txBody>
      </p:sp>
      <p:pic>
        <p:nvPicPr>
          <p:cNvPr id="18" name="Содержимое 17" descr="ПЕНУМБРА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215" r="10215"/>
          <a:stretch>
            <a:fillRect/>
          </a:stretch>
        </p:blipFill>
        <p:spPr>
          <a:xfrm>
            <a:off x="214283" y="2000240"/>
            <a:ext cx="3857652" cy="3289180"/>
          </a:xfrm>
          <a:prstGeom prst="rect">
            <a:avLst/>
          </a:prstGeom>
        </p:spPr>
      </p:pic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071933" y="1928802"/>
            <a:ext cx="5072067" cy="3643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/>
              <a:t>Некроз </a:t>
            </a:r>
            <a:r>
              <a:rPr lang="ru-RU" sz="2000" b="1" dirty="0" err="1"/>
              <a:t>аймағы</a:t>
            </a:r>
            <a:endParaRPr lang="ru-RU" sz="2000" b="1" dirty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/>
              <a:t>"</a:t>
            </a:r>
            <a:r>
              <a:rPr lang="ru-RU" sz="2000" b="1" dirty="0" err="1"/>
              <a:t>ишемиялық</a:t>
            </a:r>
            <a:r>
              <a:rPr lang="ru-RU" sz="2000" b="1" dirty="0"/>
              <a:t> </a:t>
            </a:r>
            <a:r>
              <a:rPr lang="ru-RU" sz="2000" b="1" dirty="0" err="1"/>
              <a:t>жартылай</a:t>
            </a:r>
            <a:r>
              <a:rPr lang="ru-RU" sz="2000" b="1" dirty="0"/>
              <a:t> </a:t>
            </a:r>
            <a:r>
              <a:rPr lang="ru-RU" sz="2000" b="1" dirty="0" err="1"/>
              <a:t>көлеңке</a:t>
            </a:r>
            <a:r>
              <a:rPr lang="ru-RU" sz="2000" b="1" dirty="0"/>
              <a:t>" </a:t>
            </a:r>
            <a:r>
              <a:rPr lang="ru-RU" sz="2000" b="1" dirty="0" err="1"/>
              <a:t>аймағы</a:t>
            </a:r>
            <a:r>
              <a:rPr lang="ru-RU" sz="2000" b="1" dirty="0"/>
              <a:t> (</a:t>
            </a:r>
            <a:r>
              <a:rPr lang="ru-RU" sz="2000" b="1" dirty="0" err="1"/>
              <a:t>пенумбра</a:t>
            </a:r>
            <a:r>
              <a:rPr lang="ru-RU" sz="2000" b="1" dirty="0"/>
              <a:t> </a:t>
            </a:r>
            <a:r>
              <a:rPr lang="ru-RU" sz="2000" b="1" dirty="0" err="1"/>
              <a:t>аймағы</a:t>
            </a:r>
            <a:r>
              <a:rPr lang="ru-RU" sz="2000" b="1" dirty="0"/>
              <a:t>) – </a:t>
            </a:r>
            <a:r>
              <a:rPr lang="ru-RU" sz="2000" b="1" dirty="0" err="1"/>
              <a:t>жасушалар</a:t>
            </a:r>
            <a:r>
              <a:rPr lang="ru-RU" sz="2000" b="1" dirty="0"/>
              <a:t> </a:t>
            </a:r>
            <a:r>
              <a:rPr lang="ru-RU" sz="2000" b="1" dirty="0" err="1"/>
              <a:t>қалыпты</a:t>
            </a:r>
            <a:r>
              <a:rPr lang="ru-RU" sz="2000" b="1" dirty="0"/>
              <a:t> </a:t>
            </a:r>
            <a:r>
              <a:rPr lang="ru-RU" sz="2000" b="1" dirty="0" err="1"/>
              <a:t>жұмыс</a:t>
            </a:r>
            <a:r>
              <a:rPr lang="ru-RU" sz="2000" b="1" dirty="0"/>
              <a:t> </a:t>
            </a:r>
            <a:r>
              <a:rPr lang="ru-RU" sz="2000" b="1" dirty="0" err="1"/>
              <a:t>істей</a:t>
            </a:r>
            <a:r>
              <a:rPr lang="ru-RU" sz="2000" b="1" dirty="0"/>
              <a:t> </a:t>
            </a:r>
            <a:r>
              <a:rPr lang="ru-RU" sz="2000" b="1" dirty="0" err="1"/>
              <a:t>алмайтын</a:t>
            </a:r>
            <a:r>
              <a:rPr lang="ru-RU" sz="2000" b="1" dirty="0"/>
              <a:t>, </a:t>
            </a:r>
            <a:r>
              <a:rPr lang="ru-RU" sz="2000" b="1" dirty="0" err="1"/>
              <a:t>бірақ</a:t>
            </a:r>
            <a:r>
              <a:rPr lang="ru-RU" sz="2000" b="1" dirty="0"/>
              <a:t> </a:t>
            </a:r>
            <a:r>
              <a:rPr lang="ru-RU" sz="2000" b="1" dirty="0" err="1"/>
              <a:t>өміршеңдігін</a:t>
            </a:r>
            <a:r>
              <a:rPr lang="ru-RU" sz="2000" b="1" dirty="0"/>
              <a:t> </a:t>
            </a:r>
            <a:r>
              <a:rPr lang="ru-RU" sz="2000" b="1" dirty="0" err="1"/>
              <a:t>сақтайтын</a:t>
            </a:r>
            <a:r>
              <a:rPr lang="ru-RU" sz="2000" b="1" dirty="0"/>
              <a:t> </a:t>
            </a:r>
            <a:r>
              <a:rPr lang="ru-RU" sz="2000" b="1" dirty="0" err="1"/>
              <a:t>аймақ</a:t>
            </a:r>
            <a:endParaRPr lang="ru-RU" sz="20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71501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Пенумбра-аурудың</a:t>
            </a:r>
            <a:r>
              <a:rPr lang="ru-RU" sz="2000" b="1" dirty="0"/>
              <a:t> </a:t>
            </a:r>
            <a:r>
              <a:rPr lang="ru-RU" sz="2000" b="1" dirty="0" err="1"/>
              <a:t>алғашқы</a:t>
            </a:r>
            <a:r>
              <a:rPr lang="ru-RU" sz="2000" b="1" dirty="0"/>
              <a:t> </a:t>
            </a:r>
            <a:r>
              <a:rPr lang="ru-RU" sz="2000" b="1" dirty="0" err="1"/>
              <a:t>сағаттары</a:t>
            </a:r>
            <a:r>
              <a:rPr lang="ru-RU" sz="2000" b="1" dirty="0"/>
              <a:t> мен </a:t>
            </a:r>
            <a:r>
              <a:rPr lang="ru-RU" sz="2000" b="1" dirty="0" err="1"/>
              <a:t>күндерінде</a:t>
            </a:r>
            <a:r>
              <a:rPr lang="ru-RU" sz="2000" b="1" dirty="0"/>
              <a:t> инсульт </a:t>
            </a:r>
            <a:r>
              <a:rPr lang="ru-RU" sz="2000" b="1" dirty="0" err="1"/>
              <a:t>терапиясының</a:t>
            </a:r>
            <a:r>
              <a:rPr lang="ru-RU" sz="2000" b="1" dirty="0"/>
              <a:t> </a:t>
            </a:r>
            <a:r>
              <a:rPr lang="ru-RU" sz="2000" b="1" dirty="0" err="1"/>
              <a:t>негізгі</a:t>
            </a:r>
            <a:r>
              <a:rPr lang="ru-RU" sz="2000" b="1" dirty="0"/>
              <a:t> </a:t>
            </a:r>
            <a:r>
              <a:rPr lang="ru-RU" sz="2000" b="1" dirty="0" err="1"/>
              <a:t>белгісі</a:t>
            </a:r>
            <a:r>
              <a:rPr lang="ru-RU" sz="2000" b="1" dirty="0"/>
              <a:t> </a:t>
            </a:r>
            <a:r>
              <a:rPr lang="ru-RU" sz="2000" b="1" dirty="0" err="1"/>
              <a:t>болып</a:t>
            </a:r>
            <a:r>
              <a:rPr lang="ru-RU" sz="2000" b="1" dirty="0"/>
              <a:t> </a:t>
            </a:r>
            <a:r>
              <a:rPr lang="ru-RU" sz="2000" b="1" dirty="0" err="1"/>
              <a:t>табылады</a:t>
            </a:r>
            <a:endParaRPr lang="ru-RU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Геморрагиялық</a:t>
            </a:r>
            <a:r>
              <a:rPr lang="ru-RU" sz="2800" b="1" dirty="0"/>
              <a:t> инсульт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09" y="1714489"/>
            <a:ext cx="8153400" cy="4686320"/>
          </a:xfrm>
        </p:spPr>
        <p:txBody>
          <a:bodyPr>
            <a:normAutofit/>
          </a:bodyPr>
          <a:lstStyle/>
          <a:p>
            <a:r>
              <a:rPr lang="ru-RU" sz="2000" b="1" dirty="0"/>
              <a:t>24 </a:t>
            </a:r>
            <a:r>
              <a:rPr lang="ru-RU" sz="2000" b="1" dirty="0" err="1"/>
              <a:t>сағаттан</a:t>
            </a:r>
            <a:r>
              <a:rPr lang="ru-RU" sz="2000" b="1" dirty="0"/>
              <a:t> </a:t>
            </a:r>
            <a:r>
              <a:rPr lang="ru-RU" sz="2000" b="1" dirty="0" err="1"/>
              <a:t>астам</a:t>
            </a:r>
            <a:r>
              <a:rPr lang="ru-RU" sz="2000" b="1" dirty="0"/>
              <a:t> </a:t>
            </a:r>
            <a:r>
              <a:rPr lang="ru-RU" sz="2000" b="1" dirty="0" err="1"/>
              <a:t>сақталатын</a:t>
            </a:r>
            <a:r>
              <a:rPr lang="ru-RU" sz="2000" b="1" dirty="0"/>
              <a:t>, </a:t>
            </a:r>
            <a:r>
              <a:rPr lang="ru-RU" sz="2000" b="1" dirty="0" err="1"/>
              <a:t>кенеттен</a:t>
            </a:r>
            <a:r>
              <a:rPr lang="ru-RU" sz="2000" b="1" dirty="0"/>
              <a:t> </a:t>
            </a:r>
            <a:r>
              <a:rPr lang="ru-RU" sz="2000" b="1" dirty="0" err="1"/>
              <a:t>пайда</a:t>
            </a:r>
            <a:r>
              <a:rPr lang="ru-RU" sz="2000" b="1" dirty="0"/>
              <a:t>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жалпы</a:t>
            </a:r>
            <a:r>
              <a:rPr lang="ru-RU" sz="2000" b="1" dirty="0"/>
              <a:t> ми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ошақтық</a:t>
            </a:r>
            <a:r>
              <a:rPr lang="ru-RU" sz="2000" b="1" dirty="0"/>
              <a:t> </a:t>
            </a:r>
            <a:r>
              <a:rPr lang="ru-RU" sz="2000" b="1" dirty="0" err="1"/>
              <a:t>неврологиялық</a:t>
            </a:r>
            <a:r>
              <a:rPr lang="ru-RU" sz="2000" b="1" dirty="0"/>
              <a:t> </a:t>
            </a:r>
            <a:r>
              <a:rPr lang="ru-RU" sz="2000" b="1" dirty="0" err="1"/>
              <a:t>бұзылулармен</a:t>
            </a:r>
            <a:r>
              <a:rPr lang="ru-RU" sz="2000" b="1" dirty="0"/>
              <a:t> </a:t>
            </a:r>
            <a:r>
              <a:rPr lang="ru-RU" sz="2000" b="1" dirty="0" err="1"/>
              <a:t>көрінетін</a:t>
            </a:r>
            <a:r>
              <a:rPr lang="ru-RU" sz="2000" b="1" dirty="0"/>
              <a:t> </a:t>
            </a:r>
            <a:r>
              <a:rPr lang="ru-RU" sz="2000" b="1" dirty="0" err="1"/>
              <a:t>клиникалық</a:t>
            </a:r>
            <a:r>
              <a:rPr lang="ru-RU" sz="2000" b="1" dirty="0"/>
              <a:t> синдром</a:t>
            </a:r>
          </a:p>
          <a:p>
            <a:r>
              <a:rPr lang="ru-RU" sz="2000" b="1" dirty="0"/>
              <a:t>ГИ </a:t>
            </a:r>
            <a:r>
              <a:rPr lang="ru-RU" sz="2000" b="1" dirty="0" err="1"/>
              <a:t>себебі</a:t>
            </a:r>
            <a:r>
              <a:rPr lang="ru-RU" sz="2000" b="1" dirty="0"/>
              <a:t> </a:t>
            </a:r>
            <a:r>
              <a:rPr lang="en-US" sz="2000" b="1" dirty="0"/>
              <a:t>– </a:t>
            </a:r>
            <a:r>
              <a:rPr lang="kk-KZ" sz="2000" b="1" dirty="0"/>
              <a:t>миға жарақатсыз қан кету</a:t>
            </a:r>
            <a:r>
              <a:rPr lang="en-US" sz="2000" b="1" dirty="0"/>
              <a:t> (</a:t>
            </a:r>
            <a:r>
              <a:rPr lang="kk-KZ" sz="2000" b="1" dirty="0"/>
              <a:t>қан құйылу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</a:p>
          <a:p>
            <a:r>
              <a:rPr lang="ru-RU" sz="2000" b="1" dirty="0" err="1"/>
              <a:t>Түрлері</a:t>
            </a:r>
            <a:r>
              <a:rPr lang="ru-RU" sz="2000" b="1" dirty="0"/>
              <a:t>:</a:t>
            </a:r>
          </a:p>
          <a:p>
            <a:r>
              <a:rPr lang="ru-RU" sz="2000" b="1" dirty="0" err="1"/>
              <a:t>Субарахноидты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құйылу</a:t>
            </a:r>
            <a:endParaRPr lang="ru-RU" sz="2000" b="1" dirty="0"/>
          </a:p>
          <a:p>
            <a:pPr lvl="1"/>
            <a:r>
              <a:rPr lang="ru-RU" sz="2000" b="1" dirty="0" err="1"/>
              <a:t>миішілік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құйылу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9"/>
            <a:ext cx="8086724" cy="928694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Мидың</a:t>
            </a:r>
            <a:r>
              <a:rPr lang="ru-RU" sz="2000" b="1" dirty="0"/>
              <a:t> микропрепараты</a:t>
            </a:r>
            <a:endParaRPr lang="ru-RU" sz="2000" dirty="0"/>
          </a:p>
        </p:txBody>
      </p:sp>
      <p:pic>
        <p:nvPicPr>
          <p:cNvPr id="4" name="Содержимое 3" descr="ИНФАРКТ МОЗГА ГЕМОРРАГ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393"/>
          <a:stretch>
            <a:fillRect/>
          </a:stretch>
        </p:blipFill>
        <p:spPr>
          <a:xfrm>
            <a:off x="357157" y="2914836"/>
            <a:ext cx="3803779" cy="305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1" y="171448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Ортаңғы</a:t>
            </a:r>
            <a:r>
              <a:rPr lang="ru-RU" sz="2400" b="1" dirty="0"/>
              <a:t> ми </a:t>
            </a:r>
            <a:r>
              <a:rPr lang="ru-RU" sz="2400" b="1" dirty="0" err="1"/>
              <a:t>артериясы</a:t>
            </a:r>
            <a:r>
              <a:rPr lang="ru-RU" sz="2400" b="1" dirty="0"/>
              <a:t> </a:t>
            </a:r>
            <a:r>
              <a:rPr lang="ru-RU" sz="2400" b="1" dirty="0" err="1"/>
              <a:t>бассейнінде</a:t>
            </a:r>
            <a:r>
              <a:rPr lang="ru-RU" sz="2400" b="1" dirty="0"/>
              <a:t> </a:t>
            </a:r>
            <a:r>
              <a:rPr lang="ru-RU" sz="2400" b="1" dirty="0" err="1"/>
              <a:t>миға</a:t>
            </a:r>
            <a:r>
              <a:rPr lang="ru-RU" sz="2400" b="1" dirty="0"/>
              <a:t> </a:t>
            </a:r>
            <a:r>
              <a:rPr lang="ru-RU" sz="2400" b="1" dirty="0" err="1"/>
              <a:t>қан</a:t>
            </a:r>
            <a:r>
              <a:rPr lang="ru-RU" sz="2400" b="1" dirty="0"/>
              <a:t> </a:t>
            </a:r>
            <a:r>
              <a:rPr lang="ru-RU" sz="2400" b="1" dirty="0" err="1"/>
              <a:t>құйылу</a:t>
            </a:r>
            <a:endParaRPr lang="ru-RU" sz="2400" b="1" dirty="0"/>
          </a:p>
        </p:txBody>
      </p:sp>
      <p:pic>
        <p:nvPicPr>
          <p:cNvPr id="6" name="Содержимое 3" descr="ИНФАРКТ МОЗГА ГЕМОРРАГ ГИПЕРТЕНЗИО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2928934"/>
            <a:ext cx="447820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1" y="6072207"/>
            <a:ext cx="442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 прорывом крови с желудочки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7" y="6072207"/>
            <a:ext cx="392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корковый инфаркт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9" y="116632"/>
            <a:ext cx="8501091" cy="1219200"/>
          </a:xfrm>
        </p:spPr>
        <p:txBody>
          <a:bodyPr>
            <a:normAutofit/>
          </a:bodyPr>
          <a:lstStyle/>
          <a:p>
            <a:r>
              <a:rPr lang="ru-RU" b="1" dirty="0"/>
              <a:t>ГИ </a:t>
            </a:r>
            <a:r>
              <a:rPr lang="ru-RU" b="1" dirty="0" err="1"/>
              <a:t>қауіп</a:t>
            </a:r>
            <a:r>
              <a:rPr lang="ru-RU" b="1" dirty="0"/>
              <a:t> </a:t>
            </a:r>
            <a:r>
              <a:rPr lang="ru-RU" b="1" dirty="0" err="1"/>
              <a:t>факторлары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5" y="1714489"/>
            <a:ext cx="8388425" cy="478634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/>
              <a:t>Гипертония (60% </a:t>
            </a:r>
            <a:r>
              <a:rPr lang="ru-RU" sz="2000" b="1" dirty="0" err="1"/>
              <a:t>жағдайға</a:t>
            </a:r>
            <a:r>
              <a:rPr lang="ru-RU" sz="2000" b="1" dirty="0"/>
              <a:t> </a:t>
            </a:r>
            <a:r>
              <a:rPr lang="ru-RU" sz="2000" b="1" dirty="0" err="1"/>
              <a:t>дейін</a:t>
            </a:r>
            <a:r>
              <a:rPr lang="ru-RU" sz="2000" b="1" dirty="0"/>
              <a:t>)</a:t>
            </a:r>
          </a:p>
          <a:p>
            <a:pPr>
              <a:spcBef>
                <a:spcPts val="1200"/>
              </a:spcBef>
            </a:pPr>
            <a:r>
              <a:rPr lang="ru-RU" sz="2000" b="1" dirty="0" err="1"/>
              <a:t>Амилоидты</a:t>
            </a:r>
            <a:r>
              <a:rPr lang="ru-RU" sz="2000" b="1" dirty="0"/>
              <a:t> ангиопатия (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тамырларының</a:t>
            </a:r>
            <a:r>
              <a:rPr lang="ru-RU" sz="2000" b="1" dirty="0"/>
              <a:t> </a:t>
            </a:r>
            <a:r>
              <a:rPr lang="ru-RU" sz="2000" b="1" dirty="0" err="1"/>
              <a:t>зақымдануы</a:t>
            </a:r>
            <a:r>
              <a:rPr lang="ru-RU" sz="2000" b="1" dirty="0"/>
              <a:t> </a:t>
            </a:r>
            <a:r>
              <a:rPr lang="ru-RU" sz="2000" b="1" dirty="0" err="1"/>
              <a:t>жасына</a:t>
            </a:r>
            <a:r>
              <a:rPr lang="ru-RU" sz="2000" b="1" dirty="0"/>
              <a:t> </a:t>
            </a:r>
            <a:r>
              <a:rPr lang="ru-RU" sz="2000" b="1" dirty="0" err="1"/>
              <a:t>қарай</a:t>
            </a:r>
            <a:r>
              <a:rPr lang="ru-RU" sz="2000" b="1" dirty="0"/>
              <a:t> </a:t>
            </a:r>
            <a:r>
              <a:rPr lang="ru-RU" sz="2000" b="1" dirty="0" err="1"/>
              <a:t>артады</a:t>
            </a:r>
            <a:r>
              <a:rPr lang="ru-RU" sz="2000" b="1" dirty="0"/>
              <a:t>: 60 </a:t>
            </a:r>
            <a:r>
              <a:rPr lang="ru-RU" sz="2000" b="1" dirty="0" err="1"/>
              <a:t>жасқа</a:t>
            </a:r>
            <a:r>
              <a:rPr lang="ru-RU" sz="2000" b="1" dirty="0"/>
              <a:t> </a:t>
            </a:r>
            <a:r>
              <a:rPr lang="ru-RU" sz="2000" b="1" dirty="0" err="1"/>
              <a:t>дейінгі</a:t>
            </a:r>
            <a:r>
              <a:rPr lang="ru-RU" sz="2000" b="1" dirty="0"/>
              <a:t> </a:t>
            </a:r>
            <a:r>
              <a:rPr lang="ru-RU" sz="2000" b="1" dirty="0" err="1"/>
              <a:t>аутопсияға</a:t>
            </a:r>
            <a:r>
              <a:rPr lang="ru-RU" sz="2000" b="1" dirty="0"/>
              <a:t> </a:t>
            </a:r>
            <a:r>
              <a:rPr lang="ru-RU" sz="2000" b="1" dirty="0" err="1"/>
              <a:t>сәйкес</a:t>
            </a:r>
            <a:r>
              <a:rPr lang="ru-RU" sz="2000" b="1" dirty="0"/>
              <a:t>, </a:t>
            </a:r>
            <a:r>
              <a:rPr lang="ru-RU" sz="2000" b="1" dirty="0" err="1"/>
              <a:t>миға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құйылуының</a:t>
            </a:r>
            <a:r>
              <a:rPr lang="ru-RU" sz="2000" b="1" dirty="0"/>
              <a:t> </a:t>
            </a:r>
            <a:r>
              <a:rPr lang="ru-RU" sz="2000" b="1" dirty="0" err="1"/>
              <a:t>себебі</a:t>
            </a:r>
            <a:r>
              <a:rPr lang="ru-RU" sz="2000" b="1" dirty="0"/>
              <a:t> </a:t>
            </a:r>
            <a:r>
              <a:rPr lang="ru-RU" sz="2000" b="1" dirty="0" err="1"/>
              <a:t>ретінде</a:t>
            </a:r>
            <a:r>
              <a:rPr lang="ru-RU" sz="2000" b="1" dirty="0"/>
              <a:t> 8% </a:t>
            </a:r>
            <a:r>
              <a:rPr lang="ru-RU" sz="2000" b="1" dirty="0" err="1"/>
              <a:t>жағдайда</a:t>
            </a:r>
            <a:r>
              <a:rPr lang="ru-RU" sz="2000" b="1" dirty="0"/>
              <a:t>, 90 </a:t>
            </a:r>
            <a:r>
              <a:rPr lang="ru-RU" sz="2000" b="1" dirty="0" err="1"/>
              <a:t>жастан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60% </a:t>
            </a:r>
            <a:r>
              <a:rPr lang="ru-RU" sz="2000" b="1" dirty="0" err="1"/>
              <a:t>жағдайда</a:t>
            </a:r>
            <a:r>
              <a:rPr lang="ru-RU" sz="2000" b="1" dirty="0"/>
              <a:t> </a:t>
            </a:r>
            <a:r>
              <a:rPr lang="ru-RU" sz="2000" b="1" dirty="0" err="1"/>
              <a:t>кездеседі</a:t>
            </a:r>
            <a:r>
              <a:rPr lang="ru-RU" sz="2000" b="1" dirty="0"/>
              <a:t>)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Аневризма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тамырлық</a:t>
            </a:r>
            <a:r>
              <a:rPr lang="ru-RU" sz="2000" b="1" dirty="0"/>
              <a:t> мальформации</a:t>
            </a:r>
          </a:p>
          <a:p>
            <a:pPr>
              <a:spcBef>
                <a:spcPts val="1200"/>
              </a:spcBef>
            </a:pPr>
            <a:r>
              <a:rPr lang="ru-RU" sz="2000" b="1" dirty="0" err="1"/>
              <a:t>Антикоагулянттық</a:t>
            </a:r>
            <a:r>
              <a:rPr lang="ru-RU" sz="2000" b="1" dirty="0"/>
              <a:t> терапия</a:t>
            </a:r>
          </a:p>
          <a:p>
            <a:pPr>
              <a:spcBef>
                <a:spcPts val="1200"/>
              </a:spcBef>
            </a:pPr>
            <a:r>
              <a:rPr lang="ru-RU" sz="2000" b="1" spc="-100" dirty="0" err="1"/>
              <a:t>Ісікке</a:t>
            </a:r>
            <a:r>
              <a:rPr lang="ru-RU" sz="2000" b="1" spc="-100" dirty="0"/>
              <a:t> </a:t>
            </a:r>
            <a:r>
              <a:rPr lang="ru-RU" sz="2000" b="1" spc="-100" dirty="0" err="1"/>
              <a:t>қан</a:t>
            </a:r>
            <a:r>
              <a:rPr lang="ru-RU" sz="2000" b="1" spc="-100" dirty="0"/>
              <a:t> </a:t>
            </a:r>
            <a:r>
              <a:rPr lang="ru-RU" sz="2000" b="1" spc="-100" dirty="0" err="1"/>
              <a:t>құйылу</a:t>
            </a:r>
            <a:r>
              <a:rPr lang="ru-RU" sz="2000" b="1" spc="-100" dirty="0"/>
              <a:t> </a:t>
            </a:r>
            <a:r>
              <a:rPr lang="ru-RU" sz="2000" b="1" spc="-100" dirty="0" err="1"/>
              <a:t>және</a:t>
            </a:r>
            <a:r>
              <a:rPr lang="ru-RU" sz="2000" b="1" spc="-100" dirty="0"/>
              <a:t> </a:t>
            </a:r>
            <a:r>
              <a:rPr lang="ru-RU" sz="2000" b="1" spc="-100" dirty="0" err="1"/>
              <a:t>басқа</a:t>
            </a:r>
            <a:r>
              <a:rPr lang="ru-RU" sz="2000" b="1" spc="-100" dirty="0"/>
              <a:t> </a:t>
            </a:r>
            <a:r>
              <a:rPr lang="ru-RU" sz="2000" b="1" spc="-100" dirty="0" err="1"/>
              <a:t>сирек</a:t>
            </a:r>
            <a:r>
              <a:rPr lang="ru-RU" sz="2000" b="1" spc="-100" dirty="0"/>
              <a:t> </a:t>
            </a:r>
            <a:r>
              <a:rPr lang="ru-RU" sz="2000" b="1" spc="-100" dirty="0" err="1"/>
              <a:t>кездесетін</a:t>
            </a:r>
            <a:r>
              <a:rPr lang="ru-RU" sz="2000" b="1" spc="-100" dirty="0"/>
              <a:t> </a:t>
            </a:r>
            <a:r>
              <a:rPr lang="ru-RU" sz="2000" b="1" spc="-100" dirty="0" err="1"/>
              <a:t>себептер</a:t>
            </a:r>
            <a:endParaRPr lang="ru-RU" sz="2000" b="1" spc="-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2066" y="6550223"/>
            <a:ext cx="407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«Болезни нервной системы» </a:t>
            </a:r>
            <a:r>
              <a:rPr lang="ru-RU" sz="1400" dirty="0" err="1"/>
              <a:t>Яхно</a:t>
            </a:r>
            <a:r>
              <a:rPr lang="ru-RU" sz="1400" dirty="0"/>
              <a:t> </a:t>
            </a:r>
            <a:r>
              <a:rPr lang="ru-RU" sz="1400" dirty="0" err="1"/>
              <a:t>Штульман</a:t>
            </a:r>
            <a:r>
              <a:rPr lang="ru-RU" sz="1400" dirty="0"/>
              <a:t> 2001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142851"/>
            <a:ext cx="7416825" cy="128586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Артериовеноздық</a:t>
            </a:r>
            <a:r>
              <a:rPr lang="ru-RU" sz="2400" b="1" dirty="0"/>
              <a:t> </a:t>
            </a:r>
            <a:r>
              <a:rPr lang="ru-RU" sz="2400" b="1" dirty="0" err="1"/>
              <a:t>мальформациялар</a:t>
            </a:r>
            <a:r>
              <a:rPr lang="ru-RU" sz="2400" b="1" dirty="0"/>
              <a:t> </a:t>
            </a:r>
            <a:r>
              <a:rPr lang="ru-RU" sz="2400" b="1" dirty="0" err="1"/>
              <a:t>ұғымы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түрлері</a:t>
            </a:r>
            <a:endParaRPr lang="ru-RU" sz="2400" b="1" dirty="0"/>
          </a:p>
        </p:txBody>
      </p:sp>
      <p:pic>
        <p:nvPicPr>
          <p:cNvPr id="8" name="Picture 1" descr="AVM%20ty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6000" contrast="50000"/>
          </a:blip>
          <a:stretch>
            <a:fillRect/>
          </a:stretch>
        </p:blipFill>
        <p:spPr bwMode="auto">
          <a:xfrm>
            <a:off x="142844" y="2500307"/>
            <a:ext cx="4355496" cy="27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1" y="1928803"/>
            <a:ext cx="4429155" cy="4786346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тамырлары</a:t>
            </a:r>
            <a:r>
              <a:rPr lang="ru-RU" sz="2000" b="1" dirty="0"/>
              <a:t> </a:t>
            </a:r>
            <a:r>
              <a:rPr lang="ru-RU" sz="2000" b="1" dirty="0" err="1"/>
              <a:t>жүйесінің</a:t>
            </a:r>
            <a:r>
              <a:rPr lang="ru-RU" sz="2000" b="1" dirty="0"/>
              <a:t> </a:t>
            </a:r>
            <a:r>
              <a:rPr lang="ru-RU" sz="2000" b="1" dirty="0" err="1"/>
              <a:t>дамуының</a:t>
            </a:r>
            <a:r>
              <a:rPr lang="ru-RU" sz="2000" b="1" dirty="0"/>
              <a:t> </a:t>
            </a:r>
            <a:r>
              <a:rPr lang="ru-RU" sz="2000" b="1" dirty="0" err="1"/>
              <a:t>туа</a:t>
            </a:r>
            <a:r>
              <a:rPr lang="ru-RU" sz="2000" b="1" dirty="0"/>
              <a:t> </a:t>
            </a:r>
            <a:r>
              <a:rPr lang="ru-RU" sz="2000" b="1" dirty="0" err="1"/>
              <a:t>біткен</a:t>
            </a:r>
            <a:r>
              <a:rPr lang="ru-RU" sz="2000" b="1" dirty="0"/>
              <a:t> </a:t>
            </a:r>
            <a:r>
              <a:rPr lang="ru-RU" sz="2000" b="1" dirty="0" err="1"/>
              <a:t>аномалиясы</a:t>
            </a:r>
            <a:r>
              <a:rPr lang="ru-RU" sz="2000" b="1" dirty="0"/>
              <a:t> </a:t>
            </a:r>
            <a:r>
              <a:rPr lang="ru-RU" sz="2000" b="1" dirty="0" err="1"/>
              <a:t>патологиялық</a:t>
            </a:r>
            <a:r>
              <a:rPr lang="ru-RU" sz="2000" b="1" dirty="0"/>
              <a:t> </a:t>
            </a:r>
            <a:r>
              <a:rPr lang="ru-RU" sz="2000" b="1" dirty="0" err="1"/>
              <a:t>тамырлардың</a:t>
            </a:r>
            <a:r>
              <a:rPr lang="ru-RU" sz="2000" b="1" dirty="0"/>
              <a:t> </a:t>
            </a:r>
            <a:r>
              <a:rPr lang="ru-RU" sz="2000" b="1" dirty="0" err="1"/>
              <a:t>кездейсоқ</a:t>
            </a:r>
            <a:r>
              <a:rPr lang="ru-RU" sz="2000" b="1" dirty="0"/>
              <a:t> </a:t>
            </a:r>
            <a:r>
              <a:rPr lang="ru-RU" sz="2000" b="1" dirty="0" err="1"/>
              <a:t>араласуы</a:t>
            </a:r>
            <a:r>
              <a:rPr lang="ru-RU" sz="2000" b="1" dirty="0"/>
              <a:t> </a:t>
            </a:r>
            <a:r>
              <a:rPr lang="ru-RU" sz="2000" b="1" dirty="0" err="1"/>
              <a:t>нәтижесінде</a:t>
            </a:r>
            <a:r>
              <a:rPr lang="ru-RU" sz="2000" b="1" dirty="0"/>
              <a:t> </a:t>
            </a:r>
            <a:r>
              <a:rPr lang="ru-RU" sz="2000" b="1" dirty="0" err="1"/>
              <a:t>пайда</a:t>
            </a:r>
            <a:r>
              <a:rPr lang="ru-RU" sz="2000" b="1" dirty="0"/>
              <a:t>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әртүрлі</a:t>
            </a:r>
            <a:r>
              <a:rPr lang="ru-RU" sz="2000" b="1" dirty="0"/>
              <a:t> </a:t>
            </a:r>
            <a:r>
              <a:rPr lang="ru-RU" sz="2000" b="1" dirty="0" err="1"/>
              <a:t>пішіндер</a:t>
            </a:r>
            <a:r>
              <a:rPr lang="ru-RU" sz="2000" b="1" dirty="0"/>
              <a:t> мен </a:t>
            </a:r>
            <a:r>
              <a:rPr lang="ru-RU" sz="2000" b="1" dirty="0" err="1"/>
              <a:t>мөлшердегі</a:t>
            </a:r>
            <a:r>
              <a:rPr lang="ru-RU" sz="2000" b="1" dirty="0"/>
              <a:t> </a:t>
            </a:r>
            <a:r>
              <a:rPr lang="ru-RU" sz="2000" b="1" dirty="0" err="1"/>
              <a:t>шарларды</a:t>
            </a:r>
            <a:r>
              <a:rPr lang="ru-RU" sz="2000" b="1" dirty="0"/>
              <a:t> </a:t>
            </a:r>
            <a:r>
              <a:rPr lang="en-US" sz="2000" b="1" dirty="0"/>
              <a:t>(</a:t>
            </a:r>
            <a:r>
              <a:rPr lang="kk-KZ" sz="2000" b="1" dirty="0"/>
              <a:t>клубки</a:t>
            </a:r>
            <a:r>
              <a:rPr lang="en-US" sz="2000" b="1" dirty="0"/>
              <a:t>)</a:t>
            </a:r>
            <a:r>
              <a:rPr lang="kk-KZ" sz="2000" b="1" dirty="0"/>
              <a:t> </a:t>
            </a:r>
            <a:r>
              <a:rPr lang="ru-RU" sz="2000" b="1" dirty="0" err="1"/>
              <a:t>білдіреді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737" y="12268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Ми </a:t>
            </a:r>
            <a:r>
              <a:rPr lang="ru-RU" b="1" dirty="0" err="1"/>
              <a:t>тамырларының</a:t>
            </a:r>
            <a:r>
              <a:rPr lang="ru-RU" b="1" dirty="0"/>
              <a:t> макропрепараты</a:t>
            </a:r>
            <a:endParaRPr lang="ru-RU" dirty="0"/>
          </a:p>
        </p:txBody>
      </p:sp>
      <p:pic>
        <p:nvPicPr>
          <p:cNvPr id="4" name="Содержимое 3" descr="АНЕВРИЗМА СОСУДОВ МОЗ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625"/>
          <a:stretch>
            <a:fillRect/>
          </a:stretch>
        </p:blipFill>
        <p:spPr>
          <a:xfrm>
            <a:off x="142846" y="1629253"/>
            <a:ext cx="6000791" cy="5106065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00192" y="3000373"/>
            <a:ext cx="2988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Виллизиев</a:t>
            </a:r>
            <a:r>
              <a:rPr lang="ru-RU" sz="2400" b="1" dirty="0"/>
              <a:t> </a:t>
            </a:r>
            <a:r>
              <a:rPr lang="ru-RU" sz="2400" b="1" dirty="0" err="1"/>
              <a:t>шеңберінің</a:t>
            </a:r>
            <a:r>
              <a:rPr lang="ru-RU" sz="2400" b="1" dirty="0"/>
              <a:t> </a:t>
            </a:r>
            <a:r>
              <a:rPr lang="ru-RU" sz="2400" b="1" dirty="0" err="1"/>
              <a:t>тамырларының</a:t>
            </a:r>
            <a:r>
              <a:rPr lang="ru-RU" sz="2400" b="1" dirty="0"/>
              <a:t> </a:t>
            </a:r>
            <a:r>
              <a:rPr lang="ru-RU" sz="2400" b="1" dirty="0" err="1"/>
              <a:t>аневризмасы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928795" y="2428869"/>
            <a:ext cx="571504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690"/>
          </a:xfrm>
        </p:spPr>
        <p:txBody>
          <a:bodyPr>
            <a:noAutofit/>
          </a:bodyPr>
          <a:lstStyle/>
          <a:p>
            <a:pPr algn="ctr"/>
            <a:r>
              <a:rPr lang="ru-RU" b="1" dirty="0" err="1"/>
              <a:t>Субарахноидты</a:t>
            </a:r>
            <a:r>
              <a:rPr lang="ru-RU" b="1" dirty="0"/>
              <a:t> </a:t>
            </a:r>
            <a:r>
              <a:rPr lang="ru-RU" b="1" dirty="0" err="1"/>
              <a:t>қан</a:t>
            </a:r>
            <a:r>
              <a:rPr lang="ru-RU" b="1" dirty="0"/>
              <a:t> </a:t>
            </a:r>
            <a:r>
              <a:rPr lang="ru-RU" b="1" dirty="0" err="1"/>
              <a:t>құйылу</a:t>
            </a:r>
            <a:endParaRPr lang="ru-RU" dirty="0"/>
          </a:p>
        </p:txBody>
      </p:sp>
      <p:pic>
        <p:nvPicPr>
          <p:cNvPr id="6" name="Содержимое 5" descr="СУБАРАХНОИД КРОВОИЗЛИЯ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268"/>
          <a:stretch>
            <a:fillRect/>
          </a:stretch>
        </p:blipFill>
        <p:spPr>
          <a:xfrm>
            <a:off x="571472" y="1571612"/>
            <a:ext cx="3429024" cy="4329819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8" name="Содержимое 3" descr="СУБАРАХНОИД КРОВОИЯЗЛИЯНИЕ РАЗРЫВ АНЕВРИЗМЫ 95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2428869"/>
            <a:ext cx="4150745" cy="3500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3" y="600076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Ми </a:t>
            </a:r>
            <a:r>
              <a:rPr lang="ru-RU" sz="2400" b="1" dirty="0" err="1"/>
              <a:t>гемисферасы</a:t>
            </a:r>
            <a:r>
              <a:rPr lang="ru-RU" sz="2400" b="1" dirty="0"/>
              <a:t> мен </a:t>
            </a:r>
            <a:r>
              <a:rPr lang="ru-RU" sz="2400" b="1" dirty="0" err="1"/>
              <a:t>ойықтардың</a:t>
            </a:r>
            <a:r>
              <a:rPr lang="ru-RU" sz="2400" b="1" dirty="0"/>
              <a:t> </a:t>
            </a:r>
            <a:r>
              <a:rPr lang="ru-RU" sz="2400" b="1" dirty="0" err="1"/>
              <a:t>бетіндегі</a:t>
            </a:r>
            <a:r>
              <a:rPr lang="ru-RU" sz="2400" b="1" dirty="0"/>
              <a:t> </a:t>
            </a:r>
            <a:r>
              <a:rPr lang="ru-RU" sz="2400" b="1" dirty="0" err="1"/>
              <a:t>қан</a:t>
            </a:r>
            <a:endParaRPr lang="ru-RU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95286"/>
            <a:ext cx="6589199" cy="644650"/>
          </a:xfrm>
        </p:spPr>
        <p:txBody>
          <a:bodyPr/>
          <a:lstStyle/>
          <a:p>
            <a:r>
              <a:rPr lang="ru-RU" b="1" dirty="0" err="1"/>
              <a:t>Клиникалық</a:t>
            </a:r>
            <a:r>
              <a:rPr lang="ru-RU" b="1" dirty="0"/>
              <a:t> </a:t>
            </a:r>
            <a:r>
              <a:rPr lang="ru-RU" b="1" dirty="0" err="1"/>
              <a:t>көрініс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571613"/>
            <a:ext cx="8643967" cy="5286388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Жалпы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милық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симптомдар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ru-RU" sz="2000" b="1" dirty="0" err="1"/>
              <a:t>Сананың</a:t>
            </a:r>
            <a:r>
              <a:rPr lang="ru-RU" sz="2000" b="1" dirty="0"/>
              <a:t> </a:t>
            </a:r>
            <a:r>
              <a:rPr lang="ru-RU" sz="2000" b="1" dirty="0" err="1"/>
              <a:t>бұзылуы</a:t>
            </a:r>
            <a:r>
              <a:rPr lang="ru-RU" sz="2000" b="1" dirty="0"/>
              <a:t> (синкоп, сопор, кома)</a:t>
            </a:r>
          </a:p>
          <a:p>
            <a:pPr lvl="1">
              <a:spcBef>
                <a:spcPts val="0"/>
              </a:spcBef>
            </a:pPr>
            <a:r>
              <a:rPr lang="ru-RU" sz="2000" b="1" dirty="0" err="1"/>
              <a:t>Интенсивті</a:t>
            </a:r>
            <a:r>
              <a:rPr lang="ru-RU" sz="2000" b="1" dirty="0"/>
              <a:t> бас </a:t>
            </a:r>
            <a:r>
              <a:rPr lang="ru-RU" sz="2000" b="1" dirty="0" err="1"/>
              <a:t>ауруы</a:t>
            </a:r>
            <a:r>
              <a:rPr lang="ru-RU" sz="2000" b="1" dirty="0"/>
              <a:t> (</a:t>
            </a:r>
            <a:r>
              <a:rPr lang="ru-RU" sz="2000" b="1" dirty="0" err="1"/>
              <a:t>менингеальды</a:t>
            </a:r>
            <a:r>
              <a:rPr lang="ru-RU" sz="2000" b="1" dirty="0"/>
              <a:t> синдром)</a:t>
            </a:r>
          </a:p>
          <a:p>
            <a:pPr lvl="1">
              <a:spcBef>
                <a:spcPts val="0"/>
              </a:spcBef>
            </a:pPr>
            <a:r>
              <a:rPr lang="ru-RU" sz="2000" b="1" dirty="0" err="1"/>
              <a:t>Жүрек</a:t>
            </a:r>
            <a:r>
              <a:rPr lang="ru-RU" sz="2000" b="1" dirty="0"/>
              <a:t> айну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құсу</a:t>
            </a:r>
            <a:r>
              <a:rPr lang="ru-RU" sz="2000" b="1" dirty="0"/>
              <a:t> (</a:t>
            </a:r>
            <a:r>
              <a:rPr lang="ru-RU" sz="2000" b="1" dirty="0" err="1"/>
              <a:t>менингеальды</a:t>
            </a:r>
            <a:r>
              <a:rPr lang="ru-RU" sz="2000" b="1" dirty="0"/>
              <a:t> синдром)</a:t>
            </a:r>
          </a:p>
          <a:p>
            <a:pPr lvl="1">
              <a:spcBef>
                <a:spcPts val="0"/>
              </a:spcBef>
            </a:pPr>
            <a:r>
              <a:rPr lang="ru-RU" sz="2000" b="1" dirty="0" err="1"/>
              <a:t>Құрысу</a:t>
            </a:r>
            <a:r>
              <a:rPr lang="ru-RU" sz="2000" b="1" dirty="0"/>
              <a:t> синдромы</a:t>
            </a:r>
          </a:p>
          <a:p>
            <a:r>
              <a:rPr lang="ru-RU" sz="2000" b="1" dirty="0" err="1">
                <a:solidFill>
                  <a:srgbClr val="FF0000"/>
                </a:solidFill>
              </a:rPr>
              <a:t>Ошақтық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симптомдар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ru-RU" sz="2000" b="1" dirty="0"/>
              <a:t>гемиплегия (</a:t>
            </a:r>
            <a:r>
              <a:rPr lang="ru-RU" sz="2000" b="1" dirty="0" err="1"/>
              <a:t>комадағы</a:t>
            </a:r>
            <a:r>
              <a:rPr lang="ru-RU" sz="2000" b="1" dirty="0"/>
              <a:t> </a:t>
            </a:r>
            <a:r>
              <a:rPr lang="en-US" sz="2000" b="1" dirty="0"/>
              <a:t>(</a:t>
            </a:r>
            <a:r>
              <a:rPr lang="ru-RU" sz="2000" b="1" dirty="0" err="1"/>
              <a:t>қамшы</a:t>
            </a:r>
            <a:r>
              <a:rPr lang="en-US" sz="2000" b="1" dirty="0"/>
              <a:t>)</a:t>
            </a:r>
            <a:r>
              <a:rPr lang="ru-RU" sz="2000" b="1" dirty="0"/>
              <a:t> «плети» симптомы)</a:t>
            </a:r>
          </a:p>
          <a:p>
            <a:pPr lvl="1">
              <a:spcBef>
                <a:spcPts val="0"/>
              </a:spcBef>
            </a:pPr>
            <a:r>
              <a:rPr lang="ru-RU" sz="2000" b="1" dirty="0"/>
              <a:t>бет </a:t>
            </a:r>
            <a:r>
              <a:rPr lang="ru-RU" sz="2000" b="1" dirty="0" err="1"/>
              <a:t>нервінің</a:t>
            </a:r>
            <a:r>
              <a:rPr lang="ru-RU" sz="2000" b="1" dirty="0"/>
              <a:t> </a:t>
            </a:r>
            <a:r>
              <a:rPr lang="ru-RU" sz="2000" b="1" dirty="0" err="1"/>
              <a:t>орталық</a:t>
            </a:r>
            <a:r>
              <a:rPr lang="ru-RU" sz="2000" b="1" dirty="0"/>
              <a:t> сал </a:t>
            </a:r>
            <a:r>
              <a:rPr lang="ru-RU" sz="2000" b="1" dirty="0" err="1"/>
              <a:t>ауруы</a:t>
            </a:r>
            <a:r>
              <a:rPr lang="ru-RU" sz="2000" b="1" dirty="0"/>
              <a:t>, «парус симптомы»</a:t>
            </a:r>
          </a:p>
          <a:p>
            <a:pPr lvl="1">
              <a:spcBef>
                <a:spcPts val="0"/>
              </a:spcBef>
            </a:pPr>
            <a:r>
              <a:rPr lang="ru-RU" sz="2000" b="1" dirty="0"/>
              <a:t>симптом </a:t>
            </a:r>
            <a:r>
              <a:rPr lang="ru-RU" sz="2000" b="1" dirty="0" err="1"/>
              <a:t>Бабинского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7341"/>
            <a:ext cx="7380312" cy="12192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Субарахноидты</a:t>
            </a:r>
            <a:r>
              <a:rPr lang="ru-RU" sz="2400" b="1" dirty="0"/>
              <a:t> </a:t>
            </a:r>
            <a:r>
              <a:rPr lang="ru-RU" sz="2400" b="1" dirty="0" err="1"/>
              <a:t>қан</a:t>
            </a:r>
            <a:r>
              <a:rPr lang="ru-RU" sz="2400" b="1" dirty="0"/>
              <a:t> </a:t>
            </a:r>
            <a:r>
              <a:rPr lang="ru-RU" sz="2400" b="1" dirty="0" err="1"/>
              <a:t>құйылудың</a:t>
            </a:r>
            <a:r>
              <a:rPr lang="ru-RU" sz="2400" b="1" dirty="0"/>
              <a:t> </a:t>
            </a:r>
            <a:r>
              <a:rPr lang="ru-RU" sz="2400" b="1" dirty="0" err="1"/>
              <a:t>клиникалық</a:t>
            </a:r>
            <a:r>
              <a:rPr lang="ru-RU" sz="2400" b="1" dirty="0"/>
              <a:t> </a:t>
            </a:r>
            <a:r>
              <a:rPr lang="ru-RU" sz="2400" b="1" dirty="0" err="1"/>
              <a:t>көрініс</a:t>
            </a:r>
            <a:r>
              <a:rPr lang="ru-RU" sz="2400" b="1" dirty="0"/>
              <a:t> </a:t>
            </a:r>
            <a:r>
              <a:rPr lang="ru-RU" sz="2400" b="1" dirty="0" err="1"/>
              <a:t>ерекшеліктері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9" cy="5357826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қарқынды</a:t>
            </a:r>
            <a:r>
              <a:rPr lang="ru-RU" sz="2000" b="1" dirty="0"/>
              <a:t> </a:t>
            </a:r>
            <a:r>
              <a:rPr lang="ru-RU" sz="2000" b="1" dirty="0" err="1"/>
              <a:t>жалпы</a:t>
            </a:r>
            <a:r>
              <a:rPr lang="ru-RU" sz="2000" b="1" dirty="0"/>
              <a:t> </a:t>
            </a:r>
            <a:r>
              <a:rPr lang="ru-RU" sz="2000" b="1" dirty="0" err="1"/>
              <a:t>церебральды</a:t>
            </a:r>
            <a:r>
              <a:rPr lang="ru-RU" sz="2000" b="1" dirty="0"/>
              <a:t> </a:t>
            </a:r>
            <a:r>
              <a:rPr lang="ru-RU" sz="2000" b="1" dirty="0" err="1"/>
              <a:t>неврологиялық</a:t>
            </a:r>
            <a:r>
              <a:rPr lang="ru-RU" sz="2000" b="1" dirty="0"/>
              <a:t> </a:t>
            </a:r>
            <a:r>
              <a:rPr lang="ru-RU" sz="2000" b="1" dirty="0" err="1"/>
              <a:t>симптоматикамен</a:t>
            </a:r>
            <a:r>
              <a:rPr lang="ru-RU" sz="2000" b="1" dirty="0"/>
              <a:t> </a:t>
            </a:r>
            <a:r>
              <a:rPr lang="ru-RU" sz="2000" b="1" dirty="0" err="1"/>
              <a:t>сипатталады</a:t>
            </a:r>
            <a:r>
              <a:rPr lang="ru-RU" sz="2000" b="1" dirty="0"/>
              <a:t>, </a:t>
            </a:r>
            <a:r>
              <a:rPr lang="ru-RU" sz="2000" b="1" dirty="0" err="1"/>
              <a:t>әсіресе</a:t>
            </a:r>
            <a:r>
              <a:rPr lang="ru-RU" sz="2000" b="1" dirty="0"/>
              <a:t> </a:t>
            </a:r>
            <a:r>
              <a:rPr lang="ru-RU" sz="2000" b="1" dirty="0" err="1"/>
              <a:t>менингиальды</a:t>
            </a:r>
            <a:r>
              <a:rPr lang="ru-RU" sz="2000" b="1" dirty="0"/>
              <a:t> синдром </a:t>
            </a:r>
            <a:r>
              <a:rPr lang="ru-RU" sz="2000" b="1" dirty="0" err="1"/>
              <a:t>айқын</a:t>
            </a:r>
            <a:r>
              <a:rPr lang="ru-RU" sz="2000" b="1" dirty="0"/>
              <a:t> </a:t>
            </a:r>
            <a:r>
              <a:rPr lang="ru-RU" sz="2000" b="1" dirty="0" err="1"/>
              <a:t>көрінеді</a:t>
            </a:r>
            <a:r>
              <a:rPr lang="ru-RU" sz="2000" b="1" dirty="0"/>
              <a:t>: бас </a:t>
            </a:r>
            <a:r>
              <a:rPr lang="ru-RU" sz="2000" b="1" dirty="0" err="1"/>
              <a:t>ауруы</a:t>
            </a:r>
            <a:r>
              <a:rPr lang="ru-RU" sz="2000" b="1" dirty="0"/>
              <a:t> </a:t>
            </a:r>
            <a:r>
              <a:rPr lang="ru-RU" sz="2000" b="1" dirty="0" err="1"/>
              <a:t>кенеттен</a:t>
            </a:r>
            <a:r>
              <a:rPr lang="ru-RU" sz="2000" b="1" dirty="0"/>
              <a:t> </a:t>
            </a:r>
            <a:r>
              <a:rPr lang="ru-RU" sz="2000" b="1" dirty="0" err="1"/>
              <a:t>өткір</a:t>
            </a:r>
            <a:r>
              <a:rPr lang="ru-RU" sz="2000" b="1" dirty="0"/>
              <a:t> </a:t>
            </a:r>
            <a:r>
              <a:rPr lang="ru-RU" sz="2000" b="1" dirty="0" err="1"/>
              <a:t>шыдамсыз</a:t>
            </a:r>
            <a:r>
              <a:rPr lang="ru-RU" sz="2000" b="1" dirty="0"/>
              <a:t>, </a:t>
            </a:r>
            <a:r>
              <a:rPr lang="ru-RU" sz="2000" b="1" dirty="0" err="1"/>
              <a:t>пациенттердің</a:t>
            </a:r>
            <a:r>
              <a:rPr lang="ru-RU" sz="2000" b="1" dirty="0"/>
              <a:t> </a:t>
            </a:r>
            <a:r>
              <a:rPr lang="ru-RU" sz="2000" b="1" dirty="0" err="1"/>
              <a:t>айтуы</a:t>
            </a:r>
            <a:r>
              <a:rPr lang="ru-RU" sz="2000" b="1" dirty="0"/>
              <a:t> </a:t>
            </a:r>
            <a:r>
              <a:rPr lang="ru-RU" sz="2000" b="1" dirty="0" err="1"/>
              <a:t>бойынша</a:t>
            </a:r>
            <a:r>
              <a:rPr lang="ru-RU" sz="2000" b="1" dirty="0"/>
              <a:t>: "</a:t>
            </a:r>
            <a:r>
              <a:rPr lang="ru-RU" sz="2000" b="1" dirty="0" err="1"/>
              <a:t>бастың</a:t>
            </a:r>
            <a:r>
              <a:rPr lang="ru-RU" sz="2000" b="1" dirty="0"/>
              <a:t> </a:t>
            </a:r>
            <a:r>
              <a:rPr lang="ru-RU" sz="2000" b="1" dirty="0" err="1"/>
              <a:t>артына</a:t>
            </a:r>
            <a:r>
              <a:rPr lang="ru-RU" sz="2000" b="1" dirty="0"/>
              <a:t> </a:t>
            </a:r>
            <a:r>
              <a:rPr lang="ru-RU" sz="2000" b="1" dirty="0" err="1"/>
              <a:t>тиген</a:t>
            </a:r>
            <a:r>
              <a:rPr lang="ru-RU" sz="2000" b="1" dirty="0"/>
              <a:t> </a:t>
            </a:r>
            <a:r>
              <a:rPr lang="ru-RU" sz="2000" b="1" dirty="0" err="1"/>
              <a:t>соққы</a:t>
            </a:r>
            <a:r>
              <a:rPr lang="ru-RU" sz="2000" b="1" dirty="0"/>
              <a:t>", "</a:t>
            </a:r>
            <a:r>
              <a:rPr lang="ru-RU" sz="2000" b="1" dirty="0" err="1"/>
              <a:t>басына</a:t>
            </a:r>
            <a:r>
              <a:rPr lang="ru-RU" sz="2000" b="1" dirty="0"/>
              <a:t> </a:t>
            </a:r>
            <a:r>
              <a:rPr lang="ru-RU" sz="2000" b="1" dirty="0" err="1"/>
              <a:t>қайнаған</a:t>
            </a:r>
            <a:r>
              <a:rPr lang="ru-RU" sz="2000" b="1" dirty="0"/>
              <a:t> су </a:t>
            </a:r>
            <a:r>
              <a:rPr lang="ru-RU" sz="2000" b="1" dirty="0" err="1"/>
              <a:t>құйып</a:t>
            </a:r>
            <a:r>
              <a:rPr lang="ru-RU" sz="2000" b="1" dirty="0"/>
              <a:t> </a:t>
            </a:r>
            <a:r>
              <a:rPr lang="ru-RU" sz="2000" b="1" dirty="0" err="1"/>
              <a:t>жібергендей</a:t>
            </a:r>
            <a:r>
              <a:rPr lang="ru-RU" sz="2000" b="1" dirty="0"/>
              <a:t>", </a:t>
            </a:r>
            <a:r>
              <a:rPr lang="ru-RU" sz="2000" b="1" dirty="0" err="1"/>
              <a:t>шүйде</a:t>
            </a:r>
            <a:r>
              <a:rPr lang="ru-RU" sz="2000" b="1" dirty="0"/>
              <a:t> </a:t>
            </a:r>
            <a:r>
              <a:rPr lang="ru-RU" sz="2000" b="1" dirty="0" err="1"/>
              <a:t>бұлшықеттерінің</a:t>
            </a:r>
            <a:r>
              <a:rPr lang="ru-RU" sz="2000" b="1" dirty="0"/>
              <a:t> </a:t>
            </a:r>
            <a:r>
              <a:rPr lang="ru-RU" sz="2000" b="1" dirty="0" err="1"/>
              <a:t>қаттылығы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мойын</a:t>
            </a:r>
            <a:r>
              <a:rPr lang="ru-RU" sz="2000" b="1" dirty="0"/>
              <a:t> </a:t>
            </a:r>
            <a:r>
              <a:rPr lang="ru-RU" sz="2000" b="1" dirty="0" err="1"/>
              <a:t>ауруы</a:t>
            </a:r>
            <a:r>
              <a:rPr lang="ru-RU" sz="2000" b="1" dirty="0"/>
              <a:t>, </a:t>
            </a:r>
            <a:r>
              <a:rPr lang="ru-RU" sz="2000" b="1" dirty="0" err="1"/>
              <a:t>бірнеше</a:t>
            </a:r>
            <a:r>
              <a:rPr lang="ru-RU" sz="2000" b="1" dirty="0"/>
              <a:t> </a:t>
            </a:r>
            <a:r>
              <a:rPr lang="ru-RU" sz="2000" b="1" dirty="0" err="1"/>
              <a:t>рет</a:t>
            </a:r>
            <a:r>
              <a:rPr lang="ru-RU" sz="2000" b="1" dirty="0"/>
              <a:t> </a:t>
            </a:r>
            <a:r>
              <a:rPr lang="ru-RU" sz="2000" b="1" dirty="0" err="1"/>
              <a:t>құсу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сананың</a:t>
            </a:r>
            <a:r>
              <a:rPr lang="ru-RU" sz="2000" b="1" dirty="0"/>
              <a:t> </a:t>
            </a:r>
            <a:r>
              <a:rPr lang="ru-RU" sz="2000" b="1" dirty="0" err="1"/>
              <a:t>бұзылуы</a:t>
            </a:r>
            <a:r>
              <a:rPr lang="ru-RU" sz="2000" b="1" dirty="0"/>
              <a:t> </a:t>
            </a:r>
            <a:r>
              <a:rPr lang="ru-RU" sz="2000" b="1" dirty="0" err="1"/>
              <a:t>тән</a:t>
            </a:r>
            <a:r>
              <a:rPr lang="ru-RU" sz="2000" b="1" dirty="0"/>
              <a:t>, </a:t>
            </a:r>
            <a:r>
              <a:rPr lang="ru-RU" sz="2000" b="1" dirty="0" err="1"/>
              <a:t>кейде</a:t>
            </a:r>
            <a:r>
              <a:rPr lang="ru-RU" sz="2000" b="1" dirty="0"/>
              <a:t> </a:t>
            </a:r>
            <a:r>
              <a:rPr lang="ru-RU" sz="2000" b="1" dirty="0" err="1"/>
              <a:t>науқас</a:t>
            </a:r>
            <a:r>
              <a:rPr lang="ru-RU" sz="2000" b="1" dirty="0"/>
              <a:t> </a:t>
            </a:r>
            <a:r>
              <a:rPr lang="ru-RU" sz="2000" b="1" dirty="0" err="1"/>
              <a:t>бірден</a:t>
            </a:r>
            <a:r>
              <a:rPr lang="ru-RU" sz="2000" b="1" dirty="0"/>
              <a:t> </a:t>
            </a:r>
            <a:r>
              <a:rPr lang="ru-RU" sz="2000" b="1" dirty="0" err="1"/>
              <a:t>комаға</a:t>
            </a:r>
            <a:r>
              <a:rPr lang="ru-RU" sz="2000" b="1" dirty="0"/>
              <a:t> </a:t>
            </a:r>
            <a:r>
              <a:rPr lang="ru-RU" sz="2000" b="1" dirty="0" err="1"/>
              <a:t>түседі</a:t>
            </a:r>
            <a:endParaRPr lang="ru-RU" sz="2000" b="1" dirty="0"/>
          </a:p>
          <a:p>
            <a:r>
              <a:rPr lang="ru-RU" sz="2000" b="1" dirty="0" err="1"/>
              <a:t>Конвульсиялық</a:t>
            </a:r>
            <a:r>
              <a:rPr lang="en-US" sz="2000" b="1" dirty="0"/>
              <a:t> (</a:t>
            </a:r>
            <a:r>
              <a:rPr lang="ru-RU" sz="2000" b="1" dirty="0"/>
              <a:t>судорожный</a:t>
            </a:r>
            <a:r>
              <a:rPr lang="en-US" sz="2000" b="1" dirty="0"/>
              <a:t>)</a:t>
            </a:r>
            <a:r>
              <a:rPr lang="ru-RU" sz="2000" b="1" dirty="0"/>
              <a:t>  синдром </a:t>
            </a:r>
          </a:p>
          <a:p>
            <a:r>
              <a:rPr lang="ru-RU" sz="2000" b="1" dirty="0"/>
              <a:t>Оша</a:t>
            </a:r>
            <a:r>
              <a:rPr lang="kk-KZ" sz="2000" b="1" dirty="0"/>
              <a:t>қтық синдромдардан ЧМН бұзылу белгілері көірнуі мүмкін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285728"/>
            <a:ext cx="533400" cy="381000"/>
          </a:xfrm>
        </p:spPr>
        <p:txBody>
          <a:bodyPr/>
          <a:lstStyle/>
          <a:p>
            <a:fld id="{518AFD3C-5DFF-4499-B2F2-494DD7D3A01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1821656"/>
            <a:ext cx="8715375" cy="3214687"/>
          </a:xfrm>
        </p:spPr>
        <p:txBody>
          <a:bodyPr>
            <a:noAutofit/>
          </a:bodyPr>
          <a:lstStyle/>
          <a:p>
            <a:r>
              <a:rPr lang="ru-RU" sz="2000" b="1" spc="-90" dirty="0" err="1"/>
              <a:t>Вертебробазилярлы</a:t>
            </a:r>
            <a:r>
              <a:rPr lang="ru-RU" sz="2000" b="1" spc="-90" dirty="0"/>
              <a:t> </a:t>
            </a:r>
            <a:r>
              <a:rPr lang="ru-RU" sz="2000" b="1" spc="-90" dirty="0" err="1"/>
              <a:t>артериялық</a:t>
            </a:r>
            <a:r>
              <a:rPr lang="ru-RU" sz="2000" b="1" spc="-90" dirty="0"/>
              <a:t> </a:t>
            </a:r>
            <a:r>
              <a:rPr lang="ru-RU" sz="2000" b="1" spc="-90" dirty="0" err="1"/>
              <a:t>жүйе</a:t>
            </a:r>
            <a:r>
              <a:rPr lang="ru-RU" sz="2000" b="1" spc="-90" dirty="0"/>
              <a:t> синдромы (</a:t>
            </a:r>
            <a:r>
              <a:rPr lang="en-US" sz="2000" b="1" spc="-90" dirty="0"/>
              <a:t>G45.0)</a:t>
            </a:r>
          </a:p>
          <a:p>
            <a:r>
              <a:rPr lang="ru-RU" sz="2000" b="1" spc="-90" dirty="0" err="1"/>
              <a:t>Каротид</a:t>
            </a:r>
            <a:r>
              <a:rPr lang="ru-RU" sz="2000" b="1" spc="-90" dirty="0"/>
              <a:t> </a:t>
            </a:r>
            <a:r>
              <a:rPr lang="ru-RU" sz="2000" b="1" spc="-90" dirty="0" err="1"/>
              <a:t>артериясы</a:t>
            </a:r>
            <a:r>
              <a:rPr lang="ru-RU" sz="2000" b="1" spc="-90" dirty="0"/>
              <a:t> синдромы (жарты шар) (45.1)</a:t>
            </a:r>
            <a:endParaRPr lang="en-US" sz="2000" b="1" spc="-90" dirty="0"/>
          </a:p>
          <a:p>
            <a:r>
              <a:rPr lang="ru-RU" sz="2000" b="1" spc="-90" dirty="0" err="1"/>
              <a:t>Өтпелі</a:t>
            </a:r>
            <a:r>
              <a:rPr lang="ru-RU" sz="2000" b="1" spc="-90" dirty="0"/>
              <a:t> </a:t>
            </a:r>
            <a:r>
              <a:rPr lang="ru-RU" sz="2000" b="1" spc="-90" dirty="0" err="1"/>
              <a:t>соқырлық</a:t>
            </a:r>
            <a:r>
              <a:rPr lang="ru-RU" sz="2000" b="1" spc="-90" dirty="0"/>
              <a:t> (</a:t>
            </a:r>
            <a:r>
              <a:rPr lang="en-US" sz="2000" b="1" spc="-90" dirty="0"/>
              <a:t>G45.3)</a:t>
            </a:r>
          </a:p>
          <a:p>
            <a:r>
              <a:rPr lang="ru-RU" sz="2000" b="1" spc="-90" dirty="0" err="1"/>
              <a:t>Транзиторлық</a:t>
            </a:r>
            <a:r>
              <a:rPr lang="ru-RU" sz="2000" b="1" spc="-90" dirty="0"/>
              <a:t> </a:t>
            </a:r>
            <a:r>
              <a:rPr lang="ru-RU" sz="2000" b="1" spc="-90" dirty="0" err="1"/>
              <a:t>Ғаламдық</a:t>
            </a:r>
            <a:r>
              <a:rPr lang="ru-RU" sz="2000" b="1" spc="-90" dirty="0"/>
              <a:t> (глобальная) амнезия (45.4)</a:t>
            </a:r>
            <a:endParaRPr lang="en-US" sz="2000" b="1" spc="-90" dirty="0"/>
          </a:p>
          <a:p>
            <a:r>
              <a:rPr lang="ru-RU" sz="2000" b="1" spc="-90" dirty="0" err="1"/>
              <a:t>Анықталмаған</a:t>
            </a:r>
            <a:r>
              <a:rPr lang="ru-RU" sz="2000" b="1" spc="-90" dirty="0"/>
              <a:t> </a:t>
            </a:r>
            <a:r>
              <a:rPr lang="ru-RU" sz="2000" b="1" spc="-90" dirty="0" err="1"/>
              <a:t>транзиторлы</a:t>
            </a:r>
            <a:r>
              <a:rPr lang="ru-RU" sz="2000" b="1" spc="-90" dirty="0"/>
              <a:t> </a:t>
            </a:r>
            <a:r>
              <a:rPr lang="ru-RU" sz="2000" b="1" spc="-90" dirty="0" err="1"/>
              <a:t>ишемиялық</a:t>
            </a:r>
            <a:r>
              <a:rPr lang="ru-RU" sz="2000" b="1" spc="-90" dirty="0"/>
              <a:t> </a:t>
            </a:r>
            <a:r>
              <a:rPr lang="ru-RU" sz="2000" b="1" spc="-90" dirty="0" err="1"/>
              <a:t>шабуыл</a:t>
            </a:r>
            <a:r>
              <a:rPr lang="ru-RU" sz="2000" b="1" spc="-90" dirty="0"/>
              <a:t> </a:t>
            </a:r>
            <a:r>
              <a:rPr lang="en-US" sz="2000" b="1" spc="-90" dirty="0"/>
              <a:t>(</a:t>
            </a:r>
            <a:r>
              <a:rPr lang="ru-RU" sz="2000" b="1" spc="-90" dirty="0"/>
              <a:t>ТИА</a:t>
            </a:r>
            <a:r>
              <a:rPr lang="en-US" sz="2000" b="1" spc="-90" dirty="0"/>
              <a:t>)</a:t>
            </a:r>
            <a:r>
              <a:rPr lang="ru-RU" sz="2000" b="1" spc="-90" dirty="0"/>
              <a:t> (</a:t>
            </a:r>
            <a:r>
              <a:rPr lang="en-US" sz="2000" b="1" spc="-90" dirty="0"/>
              <a:t>G45.9)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1" y="282888"/>
            <a:ext cx="7500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Өтпелі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транзиторлы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церебральды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ишемиялық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ұстамалар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[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шабуылдар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]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және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бір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</a:t>
            </a:r>
            <a:r>
              <a:rPr lang="kk-KZ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біріне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байланысты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(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родственные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синдромдар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G45)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Дифференциалды</a:t>
            </a:r>
            <a:r>
              <a:rPr lang="ru-RU" sz="2400" b="1" dirty="0"/>
              <a:t> диагноз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7" y="1600201"/>
            <a:ext cx="8429684" cy="4900634"/>
          </a:xfrm>
        </p:spPr>
        <p:txBody>
          <a:bodyPr>
            <a:normAutofit/>
          </a:bodyPr>
          <a:lstStyle/>
          <a:p>
            <a:r>
              <a:rPr lang="ru-RU" sz="2000" b="1" dirty="0"/>
              <a:t>ЧМТ </a:t>
            </a:r>
            <a:r>
              <a:rPr lang="en-US" sz="2000" b="1" dirty="0"/>
              <a:t>- </a:t>
            </a:r>
            <a:r>
              <a:rPr lang="ru-RU" sz="2000" b="1" dirty="0"/>
              <a:t>Черепно-мозговая травма </a:t>
            </a:r>
          </a:p>
          <a:p>
            <a:pPr>
              <a:spcBef>
                <a:spcPts val="1800"/>
              </a:spcBef>
            </a:pPr>
            <a:r>
              <a:rPr lang="ru-RU" sz="2000" b="1" dirty="0" err="1"/>
              <a:t>Токсикалық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метаболикалық</a:t>
            </a:r>
            <a:r>
              <a:rPr lang="ru-RU" sz="2000" b="1" dirty="0"/>
              <a:t> энцефалопатия (</a:t>
            </a:r>
            <a:r>
              <a:rPr lang="ru-RU" sz="2000" b="1" dirty="0" err="1"/>
              <a:t>гипер</a:t>
            </a:r>
            <a:r>
              <a:rPr lang="ru-RU" sz="2000" b="1" dirty="0"/>
              <a:t>-/гипогликемия, </a:t>
            </a:r>
            <a:r>
              <a:rPr lang="ru-RU" sz="2000" b="1" dirty="0" err="1"/>
              <a:t>бауыр</a:t>
            </a:r>
            <a:r>
              <a:rPr lang="ru-RU" sz="2000" b="1" dirty="0"/>
              <a:t>/</a:t>
            </a:r>
            <a:r>
              <a:rPr lang="ru-RU" sz="2000" b="1" dirty="0" err="1"/>
              <a:t>бүйрек</a:t>
            </a:r>
            <a:r>
              <a:rPr lang="ru-RU" sz="2000" b="1" dirty="0"/>
              <a:t> </a:t>
            </a:r>
            <a:r>
              <a:rPr lang="ru-RU" sz="2000" b="1" dirty="0" err="1"/>
              <a:t>жеткіліксіздігі</a:t>
            </a:r>
            <a:r>
              <a:rPr lang="ru-RU" sz="2000" b="1" dirty="0"/>
              <a:t>, </a:t>
            </a:r>
            <a:r>
              <a:rPr lang="ru-RU" sz="2000" b="1" dirty="0" err="1"/>
              <a:t>ішімдікпен</a:t>
            </a:r>
            <a:r>
              <a:rPr lang="ru-RU" sz="2000" b="1" dirty="0"/>
              <a:t> улану, гипоксия)</a:t>
            </a:r>
          </a:p>
          <a:p>
            <a:pPr>
              <a:spcBef>
                <a:spcPts val="1800"/>
              </a:spcBef>
            </a:pPr>
            <a:r>
              <a:rPr lang="ru-RU" sz="2000" b="1" dirty="0" err="1"/>
              <a:t>жедел</a:t>
            </a:r>
            <a:r>
              <a:rPr lang="ru-RU" sz="2000" b="1" dirty="0"/>
              <a:t> </a:t>
            </a:r>
            <a:r>
              <a:rPr lang="ru-RU" sz="2000" b="1" dirty="0" err="1"/>
              <a:t>гипертониялық</a:t>
            </a:r>
            <a:r>
              <a:rPr lang="ru-RU" sz="2000" b="1" dirty="0"/>
              <a:t> энцефалопатия</a:t>
            </a:r>
          </a:p>
          <a:p>
            <a:pPr>
              <a:spcBef>
                <a:spcPts val="1800"/>
              </a:spcBef>
            </a:pPr>
            <a:r>
              <a:rPr lang="ru-RU" sz="2000" b="1" dirty="0"/>
              <a:t>ми </a:t>
            </a:r>
            <a:r>
              <a:rPr lang="ru-RU" sz="2000" b="1" dirty="0" err="1"/>
              <a:t>ісігі</a:t>
            </a:r>
            <a:endParaRPr lang="ru-RU" sz="2000" b="1" dirty="0"/>
          </a:p>
          <a:p>
            <a:pPr>
              <a:spcBef>
                <a:spcPts val="1800"/>
              </a:spcBef>
            </a:pPr>
            <a:r>
              <a:rPr lang="ru-RU" sz="2000" b="1" dirty="0" err="1"/>
              <a:t>мидың</a:t>
            </a:r>
            <a:r>
              <a:rPr lang="ru-RU" sz="2000" b="1" dirty="0"/>
              <a:t> </a:t>
            </a:r>
            <a:r>
              <a:rPr lang="ru-RU" sz="2000" b="1" dirty="0" err="1"/>
              <a:t>қабыну</a:t>
            </a:r>
            <a:r>
              <a:rPr lang="ru-RU" sz="2000" b="1" dirty="0"/>
              <a:t> </a:t>
            </a:r>
            <a:r>
              <a:rPr lang="ru-RU" sz="2000" b="1" dirty="0" err="1"/>
              <a:t>аурулары</a:t>
            </a:r>
            <a:endParaRPr lang="ru-RU" sz="2000" b="1" dirty="0"/>
          </a:p>
          <a:p>
            <a:pPr>
              <a:spcBef>
                <a:spcPts val="1800"/>
              </a:spcBef>
            </a:pPr>
            <a:r>
              <a:rPr lang="ru-RU" sz="2000" b="1" dirty="0" err="1"/>
              <a:t>эпилепсиялық</a:t>
            </a:r>
            <a:r>
              <a:rPr lang="ru-RU" sz="2000" b="1" dirty="0"/>
              <a:t> </a:t>
            </a:r>
            <a:r>
              <a:rPr lang="ru-RU" sz="2000" b="1" dirty="0" err="1"/>
              <a:t>ұстамалар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11759" y="214291"/>
            <a:ext cx="6460751" cy="938213"/>
          </a:xfrm>
        </p:spPr>
        <p:txBody>
          <a:bodyPr/>
          <a:lstStyle/>
          <a:p>
            <a:pPr defTabSz="912813"/>
            <a:r>
              <a:rPr lang="ru-RU" b="1" dirty="0"/>
              <a:t>Диагностика</a:t>
            </a:r>
          </a:p>
        </p:txBody>
      </p:sp>
      <p:pic>
        <p:nvPicPr>
          <p:cNvPr id="22531" name="Содержимое 3" descr="ГЕМАТОМА В ЛОБНОЙ ДОЛИ_ГЕМ.ИНСУЛЬТ_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1" y="1620182"/>
            <a:ext cx="3857652" cy="416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572000" y="2132856"/>
            <a:ext cx="43930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/>
              <a:t>Компьютерлік</a:t>
            </a:r>
            <a:r>
              <a:rPr lang="ru-RU" sz="2000" b="1" dirty="0"/>
              <a:t> томография (КТ) - ОНМК </a:t>
            </a:r>
            <a:r>
              <a:rPr lang="ru-RU" sz="2000" b="1" dirty="0" err="1"/>
              <a:t>диагностикасының</a:t>
            </a:r>
            <a:r>
              <a:rPr lang="ru-RU" sz="2000" b="1" dirty="0"/>
              <a:t>, </a:t>
            </a:r>
            <a:r>
              <a:rPr lang="ru-RU" sz="2000" b="1" dirty="0" err="1"/>
              <a:t>ишемиялық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геморрагиялық</a:t>
            </a:r>
            <a:r>
              <a:rPr lang="ru-RU" sz="2000" b="1" dirty="0"/>
              <a:t> </a:t>
            </a:r>
            <a:r>
              <a:rPr lang="ru-RU" sz="2000" b="1" dirty="0" err="1"/>
              <a:t>инсульттің</a:t>
            </a:r>
            <a:r>
              <a:rPr lang="ru-RU" sz="2000" b="1" dirty="0"/>
              <a:t> </a:t>
            </a:r>
            <a:r>
              <a:rPr lang="ru-RU" sz="2000" b="1" dirty="0" err="1"/>
              <a:t>дифференциалды</a:t>
            </a:r>
            <a:r>
              <a:rPr lang="ru-RU" sz="2000" b="1" dirty="0"/>
              <a:t> </a:t>
            </a:r>
            <a:r>
              <a:rPr lang="ru-RU" sz="2000" b="1" dirty="0" err="1"/>
              <a:t>диагнозының</a:t>
            </a:r>
            <a:r>
              <a:rPr lang="ru-RU" sz="2000" b="1" dirty="0"/>
              <a:t> </a:t>
            </a:r>
            <a:r>
              <a:rPr lang="ru-RU" sz="2000" b="1" dirty="0" err="1"/>
              <a:t>жетекші</a:t>
            </a:r>
            <a:r>
              <a:rPr lang="ru-RU" sz="2000" b="1" dirty="0"/>
              <a:t> </a:t>
            </a:r>
            <a:r>
              <a:rPr lang="ru-RU" sz="2000" b="1" dirty="0" err="1"/>
              <a:t>әдісі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786455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Ақ</a:t>
            </a:r>
            <a:r>
              <a:rPr lang="ru-RU" sz="2000" b="1" dirty="0"/>
              <a:t> </a:t>
            </a:r>
            <a:r>
              <a:rPr lang="ru-RU" sz="2000" b="1" dirty="0" err="1"/>
              <a:t>түсті</a:t>
            </a:r>
            <a:r>
              <a:rPr lang="ru-RU" sz="2000" b="1" dirty="0"/>
              <a:t> </a:t>
            </a:r>
            <a:r>
              <a:rPr lang="ru-RU" sz="2000" b="1" dirty="0" err="1"/>
              <a:t>ошақ-миға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құйылу</a:t>
            </a:r>
            <a:endParaRPr lang="ru-RU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1A07B-0054-4D2E-A050-F2B8A905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47338"/>
            <a:ext cx="6589199" cy="128089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Зертханалық</a:t>
            </a:r>
            <a:r>
              <a:rPr lang="ru-RU" sz="2400" b="1" dirty="0"/>
              <a:t> </a:t>
            </a:r>
            <a:r>
              <a:rPr lang="ru-RU" sz="2400" b="1" dirty="0" err="1"/>
              <a:t>зерттеулер</a:t>
            </a:r>
            <a:r>
              <a:rPr lang="ru-RU" sz="2400" b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D0546-CA2A-4CF5-8460-839D24262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74" y="733998"/>
            <a:ext cx="7920880" cy="5976664"/>
          </a:xfrm>
        </p:spPr>
        <p:txBody>
          <a:bodyPr>
            <a:noAutofit/>
          </a:bodyPr>
          <a:lstStyle/>
          <a:p>
            <a:r>
              <a:rPr lang="ru-RU" b="1" dirty="0" err="1"/>
              <a:t>Қан</a:t>
            </a:r>
            <a:r>
              <a:rPr lang="ru-RU" b="1" dirty="0"/>
              <a:t> </a:t>
            </a:r>
            <a:r>
              <a:rPr lang="ru-RU" b="1" dirty="0" err="1"/>
              <a:t>газдары</a:t>
            </a:r>
            <a:r>
              <a:rPr lang="ru-RU" b="1" dirty="0"/>
              <a:t> (рО2 60 </a:t>
            </a:r>
            <a:r>
              <a:rPr lang="ru-RU" b="1" dirty="0" err="1"/>
              <a:t>мм.рт.ст</a:t>
            </a:r>
            <a:r>
              <a:rPr lang="ru-RU" b="1" dirty="0"/>
              <a:t>. </a:t>
            </a:r>
            <a:r>
              <a:rPr lang="ru-RU" b="1" dirty="0" err="1"/>
              <a:t>төмендеуі</a:t>
            </a:r>
            <a:r>
              <a:rPr lang="ru-RU" b="1" dirty="0"/>
              <a:t>, рСО2 50 </a:t>
            </a:r>
            <a:r>
              <a:rPr lang="ru-RU" b="1" dirty="0" err="1"/>
              <a:t>мм.рт.ст</a:t>
            </a:r>
            <a:r>
              <a:rPr lang="ru-RU" b="1" dirty="0"/>
              <a:t>. </a:t>
            </a:r>
            <a:r>
              <a:rPr lang="ru-RU" b="1" dirty="0" err="1"/>
              <a:t>жоғарылауы</a:t>
            </a:r>
            <a:r>
              <a:rPr lang="ru-RU" b="1" dirty="0"/>
              <a:t>); </a:t>
            </a:r>
          </a:p>
          <a:p>
            <a:r>
              <a:rPr lang="ru-RU" b="1" dirty="0" err="1"/>
              <a:t>плазманың</a:t>
            </a:r>
            <a:r>
              <a:rPr lang="ru-RU" b="1" dirty="0"/>
              <a:t> </a:t>
            </a:r>
            <a:r>
              <a:rPr lang="ru-RU" b="1" dirty="0" err="1"/>
              <a:t>осмолярлығы</a:t>
            </a:r>
            <a:r>
              <a:rPr lang="ru-RU" b="1" dirty="0"/>
              <a:t> (более 298±1,8 </a:t>
            </a:r>
            <a:r>
              <a:rPr lang="ru-RU" b="1" dirty="0" err="1"/>
              <a:t>мосм</a:t>
            </a:r>
            <a:r>
              <a:rPr lang="ru-RU" b="1" dirty="0"/>
              <a:t>/кг); </a:t>
            </a:r>
          </a:p>
          <a:p>
            <a:r>
              <a:rPr lang="ru-RU" b="1" dirty="0" err="1"/>
              <a:t>қан</a:t>
            </a:r>
            <a:r>
              <a:rPr lang="ru-RU" b="1" dirty="0"/>
              <a:t> </a:t>
            </a:r>
            <a:r>
              <a:rPr lang="ru-RU" b="1" dirty="0" err="1"/>
              <a:t>сарысуындағы</a:t>
            </a:r>
            <a:r>
              <a:rPr lang="ru-RU" b="1" dirty="0"/>
              <a:t> </a:t>
            </a:r>
            <a:r>
              <a:rPr lang="ru-RU" b="1" dirty="0" err="1"/>
              <a:t>электролиттердің</a:t>
            </a:r>
            <a:r>
              <a:rPr lang="ru-RU" b="1" dirty="0"/>
              <a:t> </a:t>
            </a:r>
            <a:r>
              <a:rPr lang="ru-RU" b="1" dirty="0" err="1"/>
              <a:t>құрамы</a:t>
            </a:r>
            <a:r>
              <a:rPr lang="ru-RU" b="1" dirty="0"/>
              <a:t> (натрия более 145,1±2,1 ммоль/л);</a:t>
            </a:r>
          </a:p>
          <a:p>
            <a:r>
              <a:rPr lang="ru-RU" b="1" dirty="0"/>
              <a:t> коагулограмма (МНО, АЧТВ, фибриноген)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қанның</a:t>
            </a:r>
            <a:r>
              <a:rPr lang="ru-RU" b="1" dirty="0"/>
              <a:t> </a:t>
            </a:r>
            <a:r>
              <a:rPr lang="ru-RU" b="1" dirty="0" err="1"/>
              <a:t>ұюы</a:t>
            </a:r>
            <a:r>
              <a:rPr lang="ru-RU" b="1" dirty="0"/>
              <a:t> (</a:t>
            </a:r>
            <a:r>
              <a:rPr lang="ru-RU" b="1" dirty="0" err="1"/>
              <a:t>қанның</a:t>
            </a:r>
            <a:r>
              <a:rPr lang="ru-RU" b="1" dirty="0"/>
              <a:t> </a:t>
            </a:r>
            <a:r>
              <a:rPr lang="ru-RU" b="1" dirty="0" err="1"/>
              <a:t>коагуляциялық</a:t>
            </a:r>
            <a:r>
              <a:rPr lang="ru-RU" b="1" dirty="0"/>
              <a:t> </a:t>
            </a:r>
            <a:r>
              <a:rPr lang="ru-RU" b="1" dirty="0" err="1"/>
              <a:t>қасиеттерінің</a:t>
            </a:r>
            <a:r>
              <a:rPr lang="ru-RU" b="1" dirty="0"/>
              <a:t> </a:t>
            </a:r>
            <a:r>
              <a:rPr lang="ru-RU" b="1" dirty="0" err="1"/>
              <a:t>бұзылуы</a:t>
            </a:r>
            <a:r>
              <a:rPr lang="ru-RU" b="1" dirty="0"/>
              <a:t>);</a:t>
            </a:r>
          </a:p>
          <a:p>
            <a:r>
              <a:rPr lang="ru-RU" b="1" dirty="0" err="1"/>
              <a:t>қанның</a:t>
            </a:r>
            <a:r>
              <a:rPr lang="ru-RU" b="1" dirty="0"/>
              <a:t> </a:t>
            </a:r>
            <a:r>
              <a:rPr lang="ru-RU" b="1" dirty="0" err="1"/>
              <a:t>қышқылдық-негіздік</a:t>
            </a:r>
            <a:r>
              <a:rPr lang="ru-RU" b="1" dirty="0"/>
              <a:t> </a:t>
            </a:r>
            <a:r>
              <a:rPr lang="ru-RU" b="1" dirty="0" err="1"/>
              <a:t>жағдайы</a:t>
            </a:r>
            <a:r>
              <a:rPr lang="ru-RU" b="1" dirty="0"/>
              <a:t> (ацидоз, алкалоз); </a:t>
            </a:r>
          </a:p>
          <a:p>
            <a:r>
              <a:rPr lang="ru-RU" b="1" dirty="0" err="1"/>
              <a:t>тромбоциттерді</a:t>
            </a:r>
            <a:r>
              <a:rPr lang="ru-RU" b="1" dirty="0"/>
              <a:t> </a:t>
            </a:r>
            <a:r>
              <a:rPr lang="ru-RU" b="1" dirty="0" err="1"/>
              <a:t>есептей</a:t>
            </a:r>
            <a:r>
              <a:rPr lang="ru-RU" b="1" dirty="0"/>
              <a:t> </a:t>
            </a:r>
            <a:r>
              <a:rPr lang="ru-RU" b="1" dirty="0" err="1"/>
              <a:t>отырып</a:t>
            </a:r>
            <a:r>
              <a:rPr lang="ru-RU" b="1" dirty="0"/>
              <a:t>, </a:t>
            </a:r>
            <a:r>
              <a:rPr lang="ru-RU" b="1" dirty="0" err="1"/>
              <a:t>қанның</a:t>
            </a:r>
            <a:r>
              <a:rPr lang="ru-RU" b="1" dirty="0"/>
              <a:t> </a:t>
            </a:r>
            <a:r>
              <a:rPr lang="ru-RU" b="1" dirty="0" err="1"/>
              <a:t>жалпы</a:t>
            </a:r>
            <a:r>
              <a:rPr lang="ru-RU" b="1" dirty="0"/>
              <a:t> </a:t>
            </a:r>
            <a:r>
              <a:rPr lang="ru-RU" b="1" dirty="0" err="1"/>
              <a:t>талдауы</a:t>
            </a:r>
            <a:r>
              <a:rPr lang="ru-RU" b="1" dirty="0"/>
              <a:t> (</a:t>
            </a:r>
            <a:r>
              <a:rPr lang="ru-RU" b="1" dirty="0" err="1"/>
              <a:t>тромбоциттердің</a:t>
            </a:r>
            <a:r>
              <a:rPr lang="ru-RU" b="1" dirty="0"/>
              <a:t> </a:t>
            </a:r>
            <a:r>
              <a:rPr lang="ru-RU" b="1" dirty="0" err="1"/>
              <a:t>гипер-гипо</a:t>
            </a:r>
            <a:r>
              <a:rPr lang="ru-RU" b="1" dirty="0"/>
              <a:t> </a:t>
            </a:r>
            <a:r>
              <a:rPr lang="ru-RU" b="1" dirty="0" err="1"/>
              <a:t>құрамы</a:t>
            </a:r>
            <a:r>
              <a:rPr lang="ru-RU" b="1" dirty="0"/>
              <a:t>);</a:t>
            </a:r>
          </a:p>
          <a:p>
            <a:r>
              <a:rPr lang="ru-RU" b="1" dirty="0" err="1"/>
              <a:t>Қандағы</a:t>
            </a:r>
            <a:r>
              <a:rPr lang="ru-RU" b="1" dirty="0"/>
              <a:t> глюкоза </a:t>
            </a:r>
            <a:r>
              <a:rPr lang="ru-RU" b="1" dirty="0" err="1"/>
              <a:t>деңгейі</a:t>
            </a:r>
            <a:r>
              <a:rPr lang="ru-RU" b="1" dirty="0"/>
              <a:t> (</a:t>
            </a:r>
            <a:r>
              <a:rPr lang="ru-RU" b="1" dirty="0" err="1"/>
              <a:t>гипер</a:t>
            </a:r>
            <a:r>
              <a:rPr lang="ru-RU" b="1" dirty="0"/>
              <a:t>- гипогликемия);</a:t>
            </a:r>
          </a:p>
          <a:p>
            <a:r>
              <a:rPr lang="ru-RU" b="1" dirty="0"/>
              <a:t> мочевина, </a:t>
            </a:r>
            <a:r>
              <a:rPr lang="ru-RU" b="1" dirty="0" err="1"/>
              <a:t>креатитин</a:t>
            </a:r>
            <a:r>
              <a:rPr lang="ru-RU" b="1" dirty="0"/>
              <a:t>, </a:t>
            </a:r>
            <a:r>
              <a:rPr lang="ru-RU" b="1" dirty="0" err="1"/>
              <a:t>АлаТ</a:t>
            </a:r>
            <a:r>
              <a:rPr lang="ru-RU" b="1" dirty="0"/>
              <a:t>, </a:t>
            </a:r>
            <a:r>
              <a:rPr lang="ru-RU" b="1" dirty="0" err="1"/>
              <a:t>АсаТ</a:t>
            </a:r>
            <a:r>
              <a:rPr lang="ru-RU" b="1" dirty="0"/>
              <a:t>, КФК, </a:t>
            </a:r>
            <a:r>
              <a:rPr lang="ru-RU" b="1" dirty="0" err="1"/>
              <a:t>жалпы</a:t>
            </a:r>
            <a:r>
              <a:rPr lang="ru-RU" b="1" dirty="0"/>
              <a:t>, прямой билирубин, </a:t>
            </a:r>
            <a:r>
              <a:rPr lang="ru-RU" b="1" dirty="0" err="1"/>
              <a:t>жалпы</a:t>
            </a:r>
            <a:r>
              <a:rPr lang="ru-RU" b="1" dirty="0"/>
              <a:t> </a:t>
            </a:r>
            <a:r>
              <a:rPr lang="ru-RU" b="1" dirty="0" err="1"/>
              <a:t>ақуыз</a:t>
            </a:r>
            <a:r>
              <a:rPr lang="ru-RU" b="1" dirty="0"/>
              <a:t> и </a:t>
            </a:r>
            <a:r>
              <a:rPr lang="ru-RU" b="1" dirty="0" err="1"/>
              <a:t>ақуыздық</a:t>
            </a:r>
            <a:r>
              <a:rPr lang="ru-RU" b="1" dirty="0"/>
              <a:t> фракции (</a:t>
            </a:r>
            <a:r>
              <a:rPr lang="ru-RU" b="1" dirty="0" err="1"/>
              <a:t>сандық</a:t>
            </a:r>
            <a:r>
              <a:rPr lang="ru-RU" b="1" dirty="0"/>
              <a:t> </a:t>
            </a:r>
            <a:r>
              <a:rPr lang="ru-RU" b="1" dirty="0" err="1"/>
              <a:t>құрамның</a:t>
            </a:r>
            <a:r>
              <a:rPr lang="ru-RU" b="1" dirty="0"/>
              <a:t> </a:t>
            </a:r>
            <a:r>
              <a:rPr lang="ru-RU" b="1" dirty="0" err="1"/>
              <a:t>бұзылуы</a:t>
            </a:r>
            <a:r>
              <a:rPr lang="ru-RU" b="1" dirty="0"/>
              <a:t>);</a:t>
            </a:r>
          </a:p>
          <a:p>
            <a:r>
              <a:rPr lang="ru-RU" b="1" dirty="0"/>
              <a:t> </a:t>
            </a:r>
            <a:r>
              <a:rPr lang="ru-RU" b="1" dirty="0" err="1"/>
              <a:t>қандағы</a:t>
            </a:r>
            <a:r>
              <a:rPr lang="ru-RU" b="1" dirty="0"/>
              <a:t> холестерин </a:t>
            </a:r>
            <a:r>
              <a:rPr lang="ru-RU" b="1" dirty="0" err="1"/>
              <a:t>деңгейі</a:t>
            </a:r>
            <a:r>
              <a:rPr lang="ru-RU" b="1" dirty="0"/>
              <a:t>, </a:t>
            </a:r>
            <a:r>
              <a:rPr lang="ru-RU" b="1" dirty="0" err="1"/>
              <a:t>триглицеридтер</a:t>
            </a:r>
            <a:r>
              <a:rPr lang="ru-RU" b="1" dirty="0"/>
              <a:t>(гиперлипидемия).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3F7296-AECE-4AC1-9CA0-ABB9DD19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3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28F04-5AB3-4830-9594-BE0A7F40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76672"/>
            <a:ext cx="6589199" cy="64465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Аспаптық</a:t>
            </a:r>
            <a:r>
              <a:rPr lang="ru-RU" sz="2800" b="1" dirty="0"/>
              <a:t> </a:t>
            </a:r>
            <a:r>
              <a:rPr lang="ru-RU" sz="2800" b="1" dirty="0" err="1"/>
              <a:t>зерттеулер</a:t>
            </a:r>
            <a:r>
              <a:rPr lang="ru-RU" sz="2800" b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0A0FD-EFCB-4B3E-9983-5942C6C1D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482453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ЭКГ (</a:t>
            </a:r>
            <a:r>
              <a:rPr lang="ru-RU" b="1" dirty="0" err="1"/>
              <a:t>кардиоцеребральды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цереброкардиальды</a:t>
            </a:r>
            <a:r>
              <a:rPr lang="ru-RU" b="1" dirty="0"/>
              <a:t> </a:t>
            </a:r>
            <a:r>
              <a:rPr lang="ru-RU" b="1" dirty="0" err="1"/>
              <a:t>синдромдардың</a:t>
            </a:r>
            <a:r>
              <a:rPr lang="ru-RU" b="1" dirty="0"/>
              <a:t> </a:t>
            </a:r>
            <a:r>
              <a:rPr lang="ru-RU" b="1" dirty="0" err="1"/>
              <a:t>болуы</a:t>
            </a:r>
            <a:r>
              <a:rPr lang="ru-RU" b="1" dirty="0"/>
              <a:t>, </a:t>
            </a:r>
            <a:r>
              <a:rPr lang="ru-RU" b="1" dirty="0" err="1"/>
              <a:t>ырғақтың</a:t>
            </a:r>
            <a:r>
              <a:rPr lang="ru-RU" b="1" dirty="0"/>
              <a:t> </a:t>
            </a:r>
            <a:r>
              <a:rPr lang="ru-RU" b="1" dirty="0" err="1"/>
              <a:t>бұзылуы</a:t>
            </a:r>
            <a:r>
              <a:rPr lang="ru-RU" b="1" dirty="0"/>
              <a:t>);</a:t>
            </a:r>
          </a:p>
          <a:p>
            <a:r>
              <a:rPr lang="ru-RU" b="1" dirty="0" err="1"/>
              <a:t>Жүректің</a:t>
            </a:r>
            <a:r>
              <a:rPr lang="ru-RU" b="1" dirty="0"/>
              <a:t> УДЗ </a:t>
            </a:r>
            <a:r>
              <a:rPr lang="ru-RU" b="1" dirty="0" err="1"/>
              <a:t>мына</a:t>
            </a:r>
            <a:r>
              <a:rPr lang="ru-RU" b="1" dirty="0"/>
              <a:t> </a:t>
            </a:r>
            <a:r>
              <a:rPr lang="ru-RU" b="1" dirty="0" err="1"/>
              <a:t>науқастарға</a:t>
            </a:r>
            <a:r>
              <a:rPr lang="ru-RU" b="1" dirty="0"/>
              <a:t> (</a:t>
            </a:r>
            <a:r>
              <a:rPr lang="ru-RU" b="1" dirty="0" err="1"/>
              <a:t>объективті</a:t>
            </a:r>
            <a:r>
              <a:rPr lang="ru-RU" b="1" dirty="0"/>
              <a:t> </a:t>
            </a:r>
            <a:r>
              <a:rPr lang="ru-RU" b="1" dirty="0" err="1"/>
              <a:t>зерттеу</a:t>
            </a:r>
            <a:r>
              <a:rPr lang="ru-RU" b="1" dirty="0"/>
              <a:t> </a:t>
            </a:r>
            <a:r>
              <a:rPr lang="ru-RU" b="1" dirty="0" err="1"/>
              <a:t>кезінде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ЭКГ </a:t>
            </a:r>
            <a:r>
              <a:rPr lang="ru-RU" b="1" dirty="0" err="1"/>
              <a:t>деректері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анықталған</a:t>
            </a:r>
            <a:r>
              <a:rPr lang="ru-RU" b="1" dirty="0"/>
              <a:t> </a:t>
            </a:r>
            <a:r>
              <a:rPr lang="ru-RU" b="1" dirty="0" err="1"/>
              <a:t>кардиологиялық</a:t>
            </a:r>
            <a:r>
              <a:rPr lang="ru-RU" b="1" dirty="0"/>
              <a:t> </a:t>
            </a:r>
            <a:r>
              <a:rPr lang="ru-RU" b="1" dirty="0" err="1"/>
              <a:t>патологиясы</a:t>
            </a:r>
            <a:r>
              <a:rPr lang="ru-RU" b="1" dirty="0"/>
              <a:t> бар) </a:t>
            </a:r>
            <a:r>
              <a:rPr lang="ru-RU" b="1" dirty="0" err="1"/>
              <a:t>жүргізіледі</a:t>
            </a:r>
            <a:r>
              <a:rPr lang="ru-RU" b="1" dirty="0"/>
              <a:t>. </a:t>
            </a:r>
          </a:p>
          <a:p>
            <a:r>
              <a:rPr lang="ru-RU" b="1" dirty="0"/>
              <a:t>КТ, МРТ – </a:t>
            </a:r>
            <a:r>
              <a:rPr lang="ru-RU" b="1" dirty="0" err="1"/>
              <a:t>миды</a:t>
            </a:r>
            <a:r>
              <a:rPr lang="ru-RU" b="1" dirty="0"/>
              <a:t> </a:t>
            </a:r>
            <a:r>
              <a:rPr lang="ru-RU" b="1" dirty="0" err="1"/>
              <a:t>зерттеу</a:t>
            </a:r>
            <a:r>
              <a:rPr lang="ru-RU" b="1" dirty="0"/>
              <a:t> (инфаркт </a:t>
            </a:r>
            <a:r>
              <a:rPr lang="ru-RU" b="1" dirty="0" err="1"/>
              <a:t>аймағының</a:t>
            </a:r>
            <a:r>
              <a:rPr lang="ru-RU" b="1" dirty="0"/>
              <a:t>, </a:t>
            </a:r>
            <a:r>
              <a:rPr lang="ru-RU" b="1" dirty="0" err="1"/>
              <a:t>қан</a:t>
            </a:r>
            <a:r>
              <a:rPr lang="ru-RU" b="1" dirty="0"/>
              <a:t> </a:t>
            </a:r>
            <a:r>
              <a:rPr lang="ru-RU" b="1" dirty="0" err="1"/>
              <a:t>құйылу</a:t>
            </a:r>
            <a:r>
              <a:rPr lang="ru-RU" b="1" dirty="0"/>
              <a:t>, бас </a:t>
            </a:r>
            <a:r>
              <a:rPr lang="ru-RU" b="1" dirty="0" err="1"/>
              <a:t>сүйек</a:t>
            </a:r>
            <a:r>
              <a:rPr lang="ru-RU" b="1" dirty="0"/>
              <a:t> </a:t>
            </a:r>
            <a:r>
              <a:rPr lang="ru-RU" b="1" dirty="0" err="1"/>
              <a:t>қуысында</a:t>
            </a:r>
            <a:r>
              <a:rPr lang="ru-RU" b="1" dirty="0"/>
              <a:t> </a:t>
            </a:r>
            <a:r>
              <a:rPr lang="ru-RU" b="1" dirty="0" err="1"/>
              <a:t>көлемді</a:t>
            </a:r>
            <a:r>
              <a:rPr lang="ru-RU" b="1" dirty="0"/>
              <a:t> </a:t>
            </a:r>
            <a:r>
              <a:rPr lang="ru-RU" b="1" dirty="0" err="1"/>
              <a:t>үдерістің</a:t>
            </a:r>
            <a:r>
              <a:rPr lang="ru-RU" b="1" dirty="0"/>
              <a:t> </a:t>
            </a:r>
            <a:r>
              <a:rPr lang="ru-RU" b="1" dirty="0" err="1"/>
              <a:t>болуы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т. б.);</a:t>
            </a:r>
          </a:p>
          <a:p>
            <a:r>
              <a:rPr lang="ru-RU" b="1" dirty="0" err="1"/>
              <a:t>Люмбальная</a:t>
            </a:r>
            <a:r>
              <a:rPr lang="ru-RU" b="1" dirty="0"/>
              <a:t> пункция (</a:t>
            </a:r>
            <a:r>
              <a:rPr lang="ru-RU" b="1" dirty="0" err="1"/>
              <a:t>инфекциялық</a:t>
            </a:r>
            <a:r>
              <a:rPr lang="ru-RU" b="1" dirty="0"/>
              <a:t> </a:t>
            </a:r>
            <a:r>
              <a:rPr lang="ru-RU" b="1" dirty="0" err="1"/>
              <a:t>процеске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КТ </a:t>
            </a:r>
            <a:r>
              <a:rPr lang="ru-RU" b="1" dirty="0" err="1"/>
              <a:t>теріс</a:t>
            </a:r>
            <a:r>
              <a:rPr lang="ru-RU" b="1" dirty="0"/>
              <a:t> </a:t>
            </a:r>
            <a:r>
              <a:rPr lang="ru-RU" b="1" dirty="0" err="1"/>
              <a:t>деректері</a:t>
            </a:r>
            <a:r>
              <a:rPr lang="ru-RU" b="1" dirty="0"/>
              <a:t> бар </a:t>
            </a:r>
            <a:r>
              <a:rPr lang="ru-RU" b="1" dirty="0" err="1"/>
              <a:t>геморрагиялық</a:t>
            </a:r>
            <a:r>
              <a:rPr lang="ru-RU" b="1" dirty="0"/>
              <a:t> </a:t>
            </a:r>
            <a:r>
              <a:rPr lang="ru-RU" b="1" dirty="0" err="1"/>
              <a:t>инсультқа</a:t>
            </a:r>
            <a:r>
              <a:rPr lang="ru-RU" b="1" dirty="0"/>
              <a:t> </a:t>
            </a:r>
            <a:r>
              <a:rPr lang="ru-RU" b="1" dirty="0" err="1"/>
              <a:t>күдік</a:t>
            </a:r>
            <a:r>
              <a:rPr lang="ru-RU" b="1" dirty="0"/>
              <a:t> </a:t>
            </a:r>
            <a:r>
              <a:rPr lang="ru-RU" b="1" dirty="0" err="1"/>
              <a:t>болған</a:t>
            </a:r>
            <a:r>
              <a:rPr lang="ru-RU" b="1" dirty="0"/>
              <a:t> </a:t>
            </a:r>
            <a:r>
              <a:rPr lang="ru-RU" b="1" dirty="0" err="1"/>
              <a:t>кезде</a:t>
            </a:r>
            <a:r>
              <a:rPr lang="ru-RU" b="1" dirty="0"/>
              <a:t> </a:t>
            </a:r>
            <a:r>
              <a:rPr lang="ru-RU" b="1" dirty="0" err="1"/>
              <a:t>орындалады</a:t>
            </a:r>
            <a:r>
              <a:rPr lang="ru-RU" b="1" dirty="0"/>
              <a:t>); </a:t>
            </a:r>
          </a:p>
          <a:p>
            <a:r>
              <a:rPr lang="ru-RU" b="1" dirty="0"/>
              <a:t>Электроэнцефалография - </a:t>
            </a:r>
            <a:r>
              <a:rPr lang="ru-RU" b="1" dirty="0" err="1"/>
              <a:t>құрысу</a:t>
            </a:r>
            <a:r>
              <a:rPr lang="ru-RU" b="1" dirty="0"/>
              <a:t> </a:t>
            </a:r>
            <a:r>
              <a:rPr lang="ru-RU" b="1" dirty="0" err="1"/>
              <a:t>белсенділігінің</a:t>
            </a:r>
            <a:r>
              <a:rPr lang="ru-RU" b="1" dirty="0"/>
              <a:t> </a:t>
            </a:r>
            <a:r>
              <a:rPr lang="ru-RU" b="1" dirty="0" err="1"/>
              <a:t>болуына</a:t>
            </a:r>
            <a:r>
              <a:rPr lang="ru-RU" b="1" dirty="0"/>
              <a:t> </a:t>
            </a:r>
            <a:r>
              <a:rPr lang="ru-RU" b="1" dirty="0" err="1"/>
              <a:t>күдік</a:t>
            </a:r>
            <a:r>
              <a:rPr lang="ru-RU" b="1" dirty="0"/>
              <a:t> </a:t>
            </a:r>
            <a:r>
              <a:rPr lang="ru-RU" b="1" dirty="0" err="1"/>
              <a:t>болған</a:t>
            </a:r>
            <a:r>
              <a:rPr lang="ru-RU" b="1" dirty="0"/>
              <a:t> </a:t>
            </a:r>
            <a:r>
              <a:rPr lang="ru-RU" b="1" dirty="0" err="1"/>
              <a:t>кезде</a:t>
            </a:r>
            <a:endParaRPr lang="ru-RU" b="1" dirty="0"/>
          </a:p>
          <a:p>
            <a:r>
              <a:rPr lang="ru-RU" b="1" dirty="0" err="1"/>
              <a:t>Церебральды</a:t>
            </a:r>
            <a:r>
              <a:rPr lang="ru-RU" b="1" dirty="0"/>
              <a:t> ангиография.</a:t>
            </a:r>
          </a:p>
          <a:p>
            <a:r>
              <a:rPr lang="ru-RU" b="1" dirty="0"/>
              <a:t>Бас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мойын</a:t>
            </a:r>
            <a:r>
              <a:rPr lang="ru-RU" b="1" dirty="0"/>
              <a:t> </a:t>
            </a:r>
            <a:r>
              <a:rPr lang="ru-RU" b="1" dirty="0" err="1"/>
              <a:t>тамырларының</a:t>
            </a:r>
            <a:r>
              <a:rPr lang="ru-RU" b="1" dirty="0"/>
              <a:t> </a:t>
            </a:r>
            <a:r>
              <a:rPr lang="ru-RU" b="1" dirty="0" err="1"/>
              <a:t>дуплексі</a:t>
            </a:r>
            <a:r>
              <a:rPr lang="ru-RU" b="1" dirty="0"/>
              <a:t> - </a:t>
            </a:r>
            <a:r>
              <a:rPr lang="ru-RU" b="1" dirty="0" err="1"/>
              <a:t>бастың</a:t>
            </a:r>
            <a:r>
              <a:rPr lang="ru-RU" b="1" dirty="0"/>
              <a:t> экстра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интракраниальды</a:t>
            </a:r>
            <a:r>
              <a:rPr lang="ru-RU" b="1" dirty="0"/>
              <a:t> </a:t>
            </a:r>
            <a:r>
              <a:rPr lang="ru-RU" b="1" dirty="0" err="1"/>
              <a:t>тамырларының</a:t>
            </a:r>
            <a:r>
              <a:rPr lang="ru-RU" b="1" dirty="0"/>
              <a:t> </a:t>
            </a:r>
            <a:r>
              <a:rPr lang="ru-RU" b="1" dirty="0" err="1"/>
              <a:t>окклюзиясы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стенозы;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6A853-058B-4E47-9074-5C752EBF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44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«</a:t>
            </a:r>
            <a:r>
              <a:rPr lang="ru-RU" b="1" dirty="0" err="1"/>
              <a:t>Терапиялық</a:t>
            </a:r>
            <a:r>
              <a:rPr lang="ru-RU" b="1" dirty="0"/>
              <a:t> </a:t>
            </a:r>
            <a:r>
              <a:rPr lang="ru-RU" b="1" dirty="0" err="1"/>
              <a:t>терезе</a:t>
            </a:r>
            <a:r>
              <a:rPr lang="ru-RU" b="1" dirty="0"/>
              <a:t>» </a:t>
            </a:r>
            <a:r>
              <a:rPr lang="ru-RU" b="1" dirty="0" err="1"/>
              <a:t>түсінігі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50006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000" b="1" dirty="0"/>
              <a:t>Ми </a:t>
            </a:r>
            <a:r>
              <a:rPr lang="ru-RU" sz="2000" b="1" dirty="0" err="1"/>
              <a:t>инфарктісі</a:t>
            </a:r>
            <a:r>
              <a:rPr lang="ru-RU" sz="2000" b="1" dirty="0"/>
              <a:t> (</a:t>
            </a:r>
            <a:r>
              <a:rPr lang="ru-RU" sz="2000" b="1" dirty="0" err="1"/>
              <a:t>ишемиялық</a:t>
            </a:r>
            <a:r>
              <a:rPr lang="ru-RU" sz="2000" b="1" dirty="0"/>
              <a:t> инсульт) </a:t>
            </a:r>
            <a:r>
              <a:rPr lang="ru-RU" sz="2000" b="1" dirty="0" err="1"/>
              <a:t>кезінде</a:t>
            </a:r>
            <a:r>
              <a:rPr lang="ru-RU" sz="2000" b="1" dirty="0"/>
              <a:t> некроз </a:t>
            </a:r>
            <a:r>
              <a:rPr lang="ru-RU" sz="2000" b="1" dirty="0" err="1"/>
              <a:t>ошағының</a:t>
            </a:r>
            <a:r>
              <a:rPr lang="ru-RU" sz="2000" b="1" dirty="0"/>
              <a:t> </a:t>
            </a:r>
            <a:r>
              <a:rPr lang="ru-RU" sz="2000" b="1" dirty="0" err="1"/>
              <a:t>қалыптасуы</a:t>
            </a:r>
            <a:r>
              <a:rPr lang="ru-RU" sz="2000" b="1" dirty="0"/>
              <a:t> </a:t>
            </a:r>
            <a:r>
              <a:rPr lang="ru-RU" sz="2000" b="1" dirty="0" err="1"/>
              <a:t>инсульттің</a:t>
            </a:r>
            <a:r>
              <a:rPr lang="ru-RU" sz="2000" b="1" dirty="0"/>
              <a:t> </a:t>
            </a:r>
            <a:r>
              <a:rPr lang="ru-RU" sz="2000" b="1" dirty="0" err="1"/>
              <a:t>алғашқы</a:t>
            </a:r>
            <a:r>
              <a:rPr lang="ru-RU" sz="2000" b="1" dirty="0"/>
              <a:t> </a:t>
            </a:r>
            <a:r>
              <a:rPr lang="ru-RU" sz="2000" b="1" dirty="0" err="1"/>
              <a:t>симптомдары</a:t>
            </a:r>
            <a:r>
              <a:rPr lang="ru-RU" sz="2000" b="1" dirty="0"/>
              <a:t> </a:t>
            </a:r>
            <a:r>
              <a:rPr lang="ru-RU" sz="2000" b="1" dirty="0" err="1"/>
              <a:t>пайда</a:t>
            </a:r>
            <a:r>
              <a:rPr lang="ru-RU" sz="2000" b="1" dirty="0"/>
              <a:t>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сәттен</a:t>
            </a:r>
            <a:r>
              <a:rPr lang="ru-RU" sz="2000" b="1" dirty="0"/>
              <a:t> </a:t>
            </a:r>
            <a:r>
              <a:rPr lang="ru-RU" sz="2000" b="1" dirty="0" err="1"/>
              <a:t>бастап</a:t>
            </a:r>
            <a:r>
              <a:rPr lang="ru-RU" sz="2000" b="1" dirty="0"/>
              <a:t> 3-6 </a:t>
            </a:r>
            <a:r>
              <a:rPr lang="ru-RU" sz="2000" b="1" dirty="0" err="1"/>
              <a:t>сағаттан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</a:t>
            </a:r>
            <a:r>
              <a:rPr lang="ru-RU" sz="2000" b="1" dirty="0" err="1"/>
              <a:t>аяқталады</a:t>
            </a:r>
            <a:r>
              <a:rPr lang="ru-RU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ru-RU" sz="2000" b="1" dirty="0"/>
              <a:t>Некроз </a:t>
            </a:r>
            <a:r>
              <a:rPr lang="ru-RU" sz="2000" b="1" dirty="0" err="1"/>
              <a:t>ошағының</a:t>
            </a:r>
            <a:r>
              <a:rPr lang="ru-RU" sz="2000" b="1" dirty="0"/>
              <a:t> </a:t>
            </a:r>
            <a:r>
              <a:rPr lang="ru-RU" sz="2000" b="1" dirty="0" err="1"/>
              <a:t>одан</a:t>
            </a:r>
            <a:r>
              <a:rPr lang="ru-RU" sz="2000" b="1" dirty="0"/>
              <a:t> </a:t>
            </a:r>
            <a:r>
              <a:rPr lang="ru-RU" sz="2000" b="1" dirty="0" err="1"/>
              <a:t>әрі</a:t>
            </a:r>
            <a:r>
              <a:rPr lang="ru-RU" sz="2000" b="1" dirty="0"/>
              <a:t> </a:t>
            </a:r>
            <a:r>
              <a:rPr lang="ru-RU" sz="2000" b="1" dirty="0" err="1"/>
              <a:t>ұлғаюы</a:t>
            </a:r>
            <a:r>
              <a:rPr lang="ru-RU" sz="2000" b="1" dirty="0"/>
              <a:t> "</a:t>
            </a:r>
            <a:r>
              <a:rPr lang="ru-RU" sz="2000" b="1" dirty="0" err="1"/>
              <a:t>ишемиялық</a:t>
            </a:r>
            <a:r>
              <a:rPr lang="ru-RU" sz="2000" b="1" dirty="0"/>
              <a:t> </a:t>
            </a:r>
            <a:r>
              <a:rPr lang="ru-RU" sz="2000" b="1" dirty="0" err="1"/>
              <a:t>жартылай</a:t>
            </a:r>
            <a:r>
              <a:rPr lang="ru-RU" sz="2000" b="1" dirty="0"/>
              <a:t> </a:t>
            </a:r>
            <a:r>
              <a:rPr lang="ru-RU" sz="2000" b="1" dirty="0" err="1"/>
              <a:t>көлеңке</a:t>
            </a:r>
            <a:r>
              <a:rPr lang="ru-RU" sz="2000" b="1" dirty="0"/>
              <a:t>" </a:t>
            </a:r>
            <a:r>
              <a:rPr lang="ru-RU" sz="2000" b="1" dirty="0" err="1"/>
              <a:t>аймағының</a:t>
            </a:r>
            <a:r>
              <a:rPr lang="ru-RU" sz="2000" b="1" dirty="0"/>
              <a:t> (</a:t>
            </a:r>
            <a:r>
              <a:rPr lang="ru-RU" sz="2000" b="1" dirty="0" err="1"/>
              <a:t>пенумбра</a:t>
            </a:r>
            <a:r>
              <a:rPr lang="ru-RU" sz="2000" b="1" dirty="0"/>
              <a:t>) </a:t>
            </a:r>
            <a:r>
              <a:rPr lang="ru-RU" sz="2000" b="1" dirty="0" err="1"/>
              <a:t>есебінен</a:t>
            </a:r>
            <a:r>
              <a:rPr lang="ru-RU" sz="2000" b="1" dirty="0"/>
              <a:t> </a:t>
            </a:r>
            <a:r>
              <a:rPr lang="ru-RU" sz="2000" b="1" dirty="0" err="1"/>
              <a:t>болады</a:t>
            </a:r>
            <a:r>
              <a:rPr lang="ru-RU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ru-RU" sz="2000" b="1" dirty="0" err="1">
                <a:solidFill>
                  <a:srgbClr val="FF0000"/>
                </a:solidFill>
              </a:rPr>
              <a:t>Қарқынды</a:t>
            </a:r>
            <a:r>
              <a:rPr lang="ru-RU" sz="2000" b="1" dirty="0">
                <a:solidFill>
                  <a:srgbClr val="FF0000"/>
                </a:solidFill>
              </a:rPr>
              <a:t> терапия </a:t>
            </a:r>
            <a:r>
              <a:rPr lang="ru-RU" sz="2000" b="1" dirty="0" err="1">
                <a:solidFill>
                  <a:srgbClr val="FF0000"/>
                </a:solidFill>
              </a:rPr>
              <a:t>кезінде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инфаркттың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алғашқы</a:t>
            </a:r>
            <a:r>
              <a:rPr lang="ru-RU" sz="2000" b="1" dirty="0">
                <a:solidFill>
                  <a:srgbClr val="FF0000"/>
                </a:solidFill>
              </a:rPr>
              <a:t> 3 </a:t>
            </a:r>
            <a:r>
              <a:rPr lang="ru-RU" sz="2000" b="1" dirty="0" err="1">
                <a:solidFill>
                  <a:srgbClr val="FF0000"/>
                </a:solidFill>
              </a:rPr>
              <a:t>сағатында</a:t>
            </a:r>
            <a:r>
              <a:rPr lang="ru-RU" sz="2000" b="1" dirty="0">
                <a:solidFill>
                  <a:srgbClr val="FF0000"/>
                </a:solidFill>
              </a:rPr>
              <a:t> некроз </a:t>
            </a:r>
            <a:r>
              <a:rPr lang="ru-RU" sz="2000" b="1" dirty="0" err="1">
                <a:solidFill>
                  <a:srgbClr val="FF0000"/>
                </a:solidFill>
              </a:rPr>
              <a:t>ошағының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көлемін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азайтуға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және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пенумбра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аймағында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жүйке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тінінің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жұмысын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мидың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қанмен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қамтамасыз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етілуін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жақсарту</a:t>
            </a:r>
            <a:r>
              <a:rPr lang="ru-RU" sz="2000" b="1" dirty="0">
                <a:solidFill>
                  <a:schemeClr val="tx1"/>
                </a:solidFill>
              </a:rPr>
              <a:t> (</a:t>
            </a:r>
            <a:r>
              <a:rPr lang="ru-RU" sz="2000" b="1" dirty="0" err="1">
                <a:solidFill>
                  <a:schemeClr val="tx1"/>
                </a:solidFill>
              </a:rPr>
              <a:t>немесе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қалпына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келтіру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r>
              <a:rPr lang="ru-RU" sz="2000" b="1" dirty="0" err="1">
                <a:solidFill>
                  <a:schemeClr val="tx1"/>
                </a:solidFill>
              </a:rPr>
              <a:t>және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ондағы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зат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алмасуды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қалпына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келтіру</a:t>
            </a:r>
            <a:r>
              <a:rPr lang="ru-RU" sz="2000" b="1" dirty="0">
                <a:solidFill>
                  <a:schemeClr val="tx1"/>
                </a:solidFill>
              </a:rPr>
              <a:t> (</a:t>
            </a:r>
            <a:r>
              <a:rPr lang="ru-RU" sz="2000" b="1" dirty="0" err="1">
                <a:solidFill>
                  <a:schemeClr val="tx1"/>
                </a:solidFill>
              </a:rPr>
              <a:t>нейропротекция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r>
              <a:rPr lang="ru-RU" sz="2000" b="1" dirty="0" err="1">
                <a:solidFill>
                  <a:schemeClr val="tx1"/>
                </a:solidFill>
              </a:rPr>
              <a:t>арқылы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қалпына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келтіруге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болады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6611782"/>
            <a:ext cx="3500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http://www.provisor.com.ua/archive/2005/N18/art_31.htm</a:t>
            </a:r>
            <a:endParaRPr lang="ru-RU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234" y="280974"/>
            <a:ext cx="7380312" cy="1219200"/>
          </a:xfrm>
        </p:spPr>
        <p:txBody>
          <a:bodyPr>
            <a:normAutofit/>
          </a:bodyPr>
          <a:lstStyle/>
          <a:p>
            <a:r>
              <a:rPr lang="ru-RU" sz="2400" b="1" dirty="0"/>
              <a:t>ОНМК терапия </a:t>
            </a:r>
            <a:r>
              <a:rPr lang="ru-RU" sz="2400" b="1" dirty="0" err="1"/>
              <a:t>принциптері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1" y="1500174"/>
            <a:ext cx="8715436" cy="5357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Дәрілік</a:t>
            </a:r>
            <a:r>
              <a:rPr lang="ru-RU" sz="2000" b="1" dirty="0"/>
              <a:t> </a:t>
            </a:r>
            <a:r>
              <a:rPr lang="ru-RU" sz="2000" b="1" dirty="0" err="1"/>
              <a:t>емес</a:t>
            </a:r>
            <a:r>
              <a:rPr lang="ru-RU" sz="2000" b="1" dirty="0"/>
              <a:t> </a:t>
            </a:r>
            <a:r>
              <a:rPr lang="ru-RU" sz="2000" b="1" dirty="0" err="1"/>
              <a:t>емдеу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 </a:t>
            </a:r>
            <a:r>
              <a:rPr lang="ru-RU" sz="2000" b="1" dirty="0" err="1"/>
              <a:t>бастың</a:t>
            </a:r>
            <a:r>
              <a:rPr lang="ru-RU" sz="2000" b="1" dirty="0"/>
              <a:t> </a:t>
            </a:r>
            <a:r>
              <a:rPr lang="ru-RU" sz="2000" b="1" dirty="0" err="1"/>
              <a:t>жоғары</a:t>
            </a:r>
            <a:r>
              <a:rPr lang="ru-RU" sz="2000" b="1" dirty="0"/>
              <a:t> </a:t>
            </a:r>
            <a:r>
              <a:rPr lang="ru-RU" sz="2000" b="1" dirty="0" err="1"/>
              <a:t>қалыпта</a:t>
            </a:r>
            <a:r>
              <a:rPr lang="ru-RU" sz="2000" b="1" dirty="0"/>
              <a:t> </a:t>
            </a:r>
            <a:r>
              <a:rPr lang="ru-RU" sz="2000" b="1" dirty="0" err="1"/>
              <a:t>орналасуын</a:t>
            </a:r>
            <a:r>
              <a:rPr lang="ru-RU" sz="2000" b="1" dirty="0"/>
              <a:t> </a:t>
            </a:r>
            <a:r>
              <a:rPr lang="ru-RU" sz="2000" b="1" dirty="0" err="1"/>
              <a:t>қамтамасыз</a:t>
            </a:r>
            <a:r>
              <a:rPr lang="ru-RU" sz="2000" b="1" dirty="0"/>
              <a:t> </a:t>
            </a:r>
            <a:r>
              <a:rPr lang="ru-RU" sz="2000" b="1" dirty="0" err="1"/>
              <a:t>ету</a:t>
            </a:r>
            <a:r>
              <a:rPr lang="ru-RU" sz="2000" b="1" dirty="0"/>
              <a:t> </a:t>
            </a:r>
            <a:r>
              <a:rPr lang="ru-RU" sz="2000" b="1" dirty="0" err="1"/>
              <a:t>қажет</a:t>
            </a:r>
            <a:r>
              <a:rPr lang="ru-RU" sz="2000" b="1" dirty="0"/>
              <a:t>    (30 градус);</a:t>
            </a:r>
          </a:p>
          <a:p>
            <a:r>
              <a:rPr lang="ru-RU" sz="2000" b="1" dirty="0" err="1"/>
              <a:t>қалыпты</a:t>
            </a:r>
            <a:r>
              <a:rPr lang="ru-RU" sz="2000" b="1" dirty="0"/>
              <a:t> </a:t>
            </a:r>
            <a:r>
              <a:rPr lang="ru-RU" sz="2000" b="1" dirty="0" err="1"/>
              <a:t>оксигенацияны</a:t>
            </a:r>
            <a:r>
              <a:rPr lang="ru-RU" sz="2000" b="1" dirty="0"/>
              <a:t> </a:t>
            </a:r>
            <a:r>
              <a:rPr lang="ru-RU" sz="2000" b="1" dirty="0" err="1"/>
              <a:t>қамтамасыз</a:t>
            </a:r>
            <a:r>
              <a:rPr lang="ru-RU" sz="2000" b="1" dirty="0"/>
              <a:t> </a:t>
            </a:r>
            <a:r>
              <a:rPr lang="ru-RU" sz="2000" b="1" dirty="0" err="1"/>
              <a:t>ету</a:t>
            </a:r>
            <a:r>
              <a:rPr lang="ru-RU" sz="2000" b="1" dirty="0"/>
              <a:t>; ЅрО2 95% - дан аз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кезде</a:t>
            </a:r>
            <a:r>
              <a:rPr lang="ru-RU" sz="2000" b="1" dirty="0"/>
              <a:t> оксигенотерапия </a:t>
            </a:r>
            <a:r>
              <a:rPr lang="ru-RU" sz="2000" b="1" dirty="0" err="1"/>
              <a:t>жүргізу</a:t>
            </a:r>
            <a:r>
              <a:rPr lang="ru-RU" sz="2000" b="1" dirty="0"/>
              <a:t> </a:t>
            </a:r>
            <a:r>
              <a:rPr lang="ru-RU" sz="2000" b="1" dirty="0" err="1"/>
              <a:t>қажет</a:t>
            </a:r>
            <a:r>
              <a:rPr lang="ru-RU" sz="2000" b="1" dirty="0"/>
              <a:t> (</a:t>
            </a:r>
            <a:r>
              <a:rPr lang="ru-RU" sz="2000" b="1" dirty="0" err="1"/>
              <a:t>оттегінің</a:t>
            </a:r>
            <a:r>
              <a:rPr lang="ru-RU" sz="2000" b="1" dirty="0"/>
              <a:t> </a:t>
            </a:r>
            <a:r>
              <a:rPr lang="ru-RU" sz="2000" b="1" dirty="0" err="1"/>
              <a:t>берілуінің</a:t>
            </a:r>
            <a:r>
              <a:rPr lang="ru-RU" sz="2000" b="1" dirty="0"/>
              <a:t> </a:t>
            </a:r>
            <a:r>
              <a:rPr lang="ru-RU" sz="2000" b="1" dirty="0" err="1"/>
              <a:t>бастапқы</a:t>
            </a:r>
            <a:r>
              <a:rPr lang="ru-RU" sz="2000" b="1" dirty="0"/>
              <a:t> </a:t>
            </a:r>
            <a:r>
              <a:rPr lang="ru-RU" sz="2000" b="1" dirty="0" err="1"/>
              <a:t>жылдамдығы</a:t>
            </a:r>
            <a:r>
              <a:rPr lang="ru-RU" sz="2000" b="1" dirty="0"/>
              <a:t> 2-4 л\мин.).</a:t>
            </a:r>
          </a:p>
          <a:p>
            <a:r>
              <a:rPr lang="ru-RU" sz="2000" b="1" dirty="0" err="1"/>
              <a:t>жоғарғы</a:t>
            </a:r>
            <a:r>
              <a:rPr lang="ru-RU" sz="2000" b="1" dirty="0"/>
              <a:t> </a:t>
            </a:r>
            <a:r>
              <a:rPr lang="ru-RU" sz="2000" b="1" dirty="0" err="1"/>
              <a:t>тыныс</a:t>
            </a:r>
            <a:r>
              <a:rPr lang="ru-RU" sz="2000" b="1" dirty="0"/>
              <a:t> </a:t>
            </a:r>
            <a:r>
              <a:rPr lang="ru-RU" sz="2000" b="1" dirty="0" err="1"/>
              <a:t>жолдарының</a:t>
            </a:r>
            <a:r>
              <a:rPr lang="ru-RU" sz="2000" b="1" dirty="0"/>
              <a:t> </a:t>
            </a:r>
            <a:r>
              <a:rPr lang="ru-RU" sz="2000" b="1" dirty="0" err="1"/>
              <a:t>шығарылуын</a:t>
            </a:r>
            <a:r>
              <a:rPr lang="ru-RU" sz="2000" b="1" dirty="0"/>
              <a:t> </a:t>
            </a:r>
            <a:r>
              <a:rPr lang="ru-RU" sz="2000" b="1" dirty="0" err="1"/>
              <a:t>бақылау</a:t>
            </a:r>
            <a:r>
              <a:rPr lang="ru-RU" sz="2000" b="1" dirty="0"/>
              <a:t>, </a:t>
            </a:r>
            <a:r>
              <a:rPr lang="ru-RU" sz="2000" b="1" dirty="0" err="1"/>
              <a:t>қажет</a:t>
            </a:r>
            <a:r>
              <a:rPr lang="ru-RU" sz="2000" b="1" dirty="0"/>
              <a:t>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жағдайда</a:t>
            </a:r>
            <a:r>
              <a:rPr lang="ru-RU" sz="2000" b="1" dirty="0"/>
              <a:t> </a:t>
            </a:r>
            <a:r>
              <a:rPr lang="ru-RU" sz="2000" b="1" dirty="0" err="1"/>
              <a:t>түтікті</a:t>
            </a:r>
            <a:r>
              <a:rPr lang="ru-RU" sz="2000" b="1" dirty="0"/>
              <a:t> (воздуховод) </a:t>
            </a:r>
            <a:r>
              <a:rPr lang="ru-RU" sz="2000" b="1" dirty="0" err="1"/>
              <a:t>орнату</a:t>
            </a:r>
            <a:r>
              <a:rPr lang="ru-RU" sz="2000" b="1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0820CE-103D-4607-B962-EEBA5335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568951" cy="4464496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Госпитальға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дейінгі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кезеңде</a:t>
            </a:r>
            <a:r>
              <a:rPr lang="ru-RU" sz="2000" b="1" i="1" dirty="0">
                <a:solidFill>
                  <a:srgbClr val="FF0000"/>
                </a:solidFill>
              </a:rPr>
              <a:t> А</a:t>
            </a:r>
            <a:r>
              <a:rPr lang="kk-KZ" sz="2000" b="1" i="1" dirty="0">
                <a:solidFill>
                  <a:srgbClr val="FF0000"/>
                </a:solidFill>
              </a:rPr>
              <a:t>Қ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қалыпты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деңгейін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ұстап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тұру</a:t>
            </a:r>
            <a:r>
              <a:rPr lang="ru-RU" sz="2000" b="1" i="1" dirty="0">
                <a:solidFill>
                  <a:srgbClr val="FF0000"/>
                </a:solidFill>
              </a:rPr>
              <a:t>: </a:t>
            </a:r>
            <a:r>
              <a:rPr lang="ru-RU" sz="2000" b="1" dirty="0" err="1"/>
              <a:t>өткір</a:t>
            </a:r>
            <a:r>
              <a:rPr lang="ru-RU" sz="2000" b="1" dirty="0"/>
              <a:t> </a:t>
            </a:r>
            <a:r>
              <a:rPr lang="ru-RU" sz="2000" b="1" dirty="0" err="1"/>
              <a:t>кезеңдегі</a:t>
            </a:r>
            <a:r>
              <a:rPr lang="ru-RU" sz="2000" b="1" dirty="0"/>
              <a:t> АҚ </a:t>
            </a:r>
            <a:r>
              <a:rPr lang="ru-RU" sz="2000" b="1" dirty="0" err="1"/>
              <a:t>деңгейі</a:t>
            </a:r>
            <a:r>
              <a:rPr lang="ru-RU" sz="2000" b="1" dirty="0"/>
              <a:t> 180/105 </a:t>
            </a:r>
            <a:r>
              <a:rPr lang="ru-RU" sz="2000" b="1" dirty="0" err="1"/>
              <a:t>мм.рт.ст</a:t>
            </a:r>
            <a:r>
              <a:rPr lang="ru-RU" sz="2000" b="1" dirty="0"/>
              <a:t>. </a:t>
            </a:r>
            <a:r>
              <a:rPr lang="ru-RU" sz="2000" b="1" dirty="0" err="1"/>
              <a:t>аспайтын</a:t>
            </a:r>
            <a:r>
              <a:rPr lang="ru-RU" sz="2000" b="1" dirty="0"/>
              <a:t> </a:t>
            </a:r>
            <a:r>
              <a:rPr lang="ru-RU" sz="2000" b="1" dirty="0" err="1"/>
              <a:t>болса</a:t>
            </a:r>
            <a:r>
              <a:rPr lang="ru-RU" sz="2000" b="1" dirty="0"/>
              <a:t>, </a:t>
            </a:r>
            <a:r>
              <a:rPr lang="ru-RU" sz="2000" b="1" dirty="0" err="1"/>
              <a:t>төмендетілмейді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Анамнезінде</a:t>
            </a:r>
            <a:r>
              <a:rPr lang="ru-RU" sz="2000" b="1" dirty="0"/>
              <a:t> </a:t>
            </a:r>
            <a:r>
              <a:rPr lang="ru-RU" sz="2000" b="1" dirty="0" err="1"/>
              <a:t>артериялық</a:t>
            </a:r>
            <a:r>
              <a:rPr lang="ru-RU" sz="2000" b="1" dirty="0"/>
              <a:t> </a:t>
            </a:r>
            <a:r>
              <a:rPr lang="ru-RU" sz="2000" b="1" dirty="0" err="1"/>
              <a:t>гипертензиясыз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қысымы</a:t>
            </a:r>
            <a:r>
              <a:rPr lang="ru-RU" sz="2000" b="1" dirty="0"/>
              <a:t> </a:t>
            </a:r>
            <a:r>
              <a:rPr lang="en-US" sz="2000" b="1" dirty="0"/>
              <a:t>160\105</a:t>
            </a:r>
            <a:r>
              <a:rPr lang="kk-KZ" sz="2000" b="1" dirty="0"/>
              <a:t> мм.рт.ст болса, перфузияның жеткілікті деңгейін сақтау үшін терапия қолданылады.</a:t>
            </a:r>
            <a:endParaRPr lang="ru-RU" sz="2000" b="1" dirty="0"/>
          </a:p>
          <a:p>
            <a:r>
              <a:rPr lang="ru-RU" sz="2000" b="1" i="1" dirty="0" err="1">
                <a:solidFill>
                  <a:srgbClr val="FF0000"/>
                </a:solidFill>
              </a:rPr>
              <a:t>Каптоприл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– </a:t>
            </a:r>
            <a:r>
              <a:rPr lang="ru-RU" sz="2000" b="1" dirty="0" err="1"/>
              <a:t>бұл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қысымын</a:t>
            </a:r>
            <a:r>
              <a:rPr lang="ru-RU" sz="2000" b="1" dirty="0"/>
              <a:t> </a:t>
            </a:r>
            <a:r>
              <a:rPr lang="ru-RU" sz="2000" b="1" dirty="0" err="1"/>
              <a:t>төмендететін</a:t>
            </a:r>
            <a:r>
              <a:rPr lang="ru-RU" sz="2000" b="1" dirty="0"/>
              <a:t> </a:t>
            </a:r>
            <a:r>
              <a:rPr lang="ru-RU" sz="2000" b="1" dirty="0" err="1"/>
              <a:t>дәрі</a:t>
            </a:r>
            <a:r>
              <a:rPr lang="ru-RU" sz="2000" b="1" dirty="0"/>
              <a:t>. </a:t>
            </a:r>
            <a:r>
              <a:rPr lang="ru-RU" sz="2000" b="1" dirty="0" err="1"/>
              <a:t>Егер</a:t>
            </a:r>
            <a:r>
              <a:rPr lang="ru-RU" sz="2000" b="1" dirty="0"/>
              <a:t> АҚ 200 мм рт. ст. </a:t>
            </a:r>
            <a:r>
              <a:rPr lang="ru-RU" sz="2000" b="1" dirty="0" err="1"/>
              <a:t>жоғары</a:t>
            </a:r>
            <a:r>
              <a:rPr lang="ru-RU" sz="2000" b="1" dirty="0"/>
              <a:t> </a:t>
            </a:r>
            <a:r>
              <a:rPr lang="ru-RU" sz="2000" b="1" dirty="0" err="1"/>
              <a:t>болмаса</a:t>
            </a:r>
            <a:r>
              <a:rPr lang="ru-RU" sz="2000" b="1" dirty="0"/>
              <a:t>, 12,5 мг </a:t>
            </a:r>
            <a:r>
              <a:rPr lang="ru-RU" sz="2000" b="1" dirty="0" err="1"/>
              <a:t>бастапқы</a:t>
            </a:r>
            <a:r>
              <a:rPr lang="ru-RU" sz="2000" b="1" dirty="0"/>
              <a:t> </a:t>
            </a:r>
            <a:r>
              <a:rPr lang="ru-RU" sz="2000" b="1" dirty="0" err="1"/>
              <a:t>дозада</a:t>
            </a:r>
            <a:r>
              <a:rPr lang="ru-RU" sz="2000" b="1" dirty="0"/>
              <a:t> </a:t>
            </a:r>
            <a:r>
              <a:rPr lang="ru-RU" sz="2000" b="1" dirty="0" err="1"/>
              <a:t>ішке</a:t>
            </a:r>
            <a:r>
              <a:rPr lang="ru-RU" sz="2000" b="1" dirty="0"/>
              <a:t> </a:t>
            </a:r>
            <a:r>
              <a:rPr lang="ru-RU" sz="2000" b="1" dirty="0" err="1"/>
              <a:t>тағайындалады</a:t>
            </a:r>
            <a:r>
              <a:rPr lang="ru-RU" sz="2000" b="1" dirty="0"/>
              <a:t>. </a:t>
            </a:r>
            <a:r>
              <a:rPr lang="ru-RU" sz="2000" b="1" dirty="0" err="1"/>
              <a:t>Егер</a:t>
            </a:r>
            <a:r>
              <a:rPr lang="ru-RU" sz="2000" b="1" dirty="0"/>
              <a:t> АҚ 200 </a:t>
            </a:r>
            <a:r>
              <a:rPr lang="ru-RU" sz="2000" b="1" dirty="0" err="1"/>
              <a:t>мм.рт.ст</a:t>
            </a:r>
            <a:r>
              <a:rPr lang="ru-RU" sz="2000" b="1" dirty="0"/>
              <a:t>. </a:t>
            </a:r>
            <a:r>
              <a:rPr lang="ru-RU" sz="2000" b="1" dirty="0" err="1"/>
              <a:t>жоғары</a:t>
            </a:r>
            <a:r>
              <a:rPr lang="ru-RU" sz="2000" b="1" dirty="0"/>
              <a:t> </a:t>
            </a:r>
            <a:r>
              <a:rPr lang="ru-RU" sz="2000" b="1" dirty="0" err="1"/>
              <a:t>болса</a:t>
            </a:r>
            <a:r>
              <a:rPr lang="ru-RU" sz="2000" b="1" dirty="0"/>
              <a:t> 25 мг </a:t>
            </a:r>
            <a:r>
              <a:rPr lang="ru-RU" sz="2000" b="1" dirty="0" err="1"/>
              <a:t>тағайындалады</a:t>
            </a:r>
            <a:r>
              <a:rPr lang="ru-RU" sz="2000" b="1" dirty="0"/>
              <a:t>. </a:t>
            </a:r>
            <a:r>
              <a:rPr lang="ru-RU" sz="2000" b="1" dirty="0" err="1"/>
              <a:t>Егер</a:t>
            </a:r>
            <a:r>
              <a:rPr lang="ru-RU" sz="2000" b="1" dirty="0"/>
              <a:t> 30-40 </a:t>
            </a:r>
            <a:r>
              <a:rPr lang="ru-RU" sz="2000" b="1" dirty="0" err="1"/>
              <a:t>минуттан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12,5 мг </a:t>
            </a:r>
            <a:r>
              <a:rPr lang="ru-RU" sz="2000" b="1" dirty="0" err="1"/>
              <a:t>каптоприлді</a:t>
            </a:r>
            <a:r>
              <a:rPr lang="ru-RU" sz="2000" b="1" dirty="0"/>
              <a:t> </a:t>
            </a:r>
            <a:r>
              <a:rPr lang="ru-RU" sz="2000" b="1" dirty="0" err="1"/>
              <a:t>қабылдағаннан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АҚ </a:t>
            </a:r>
            <a:r>
              <a:rPr lang="ru-RU" sz="2000" b="1" dirty="0" err="1"/>
              <a:t>бастапқыдан</a:t>
            </a:r>
            <a:r>
              <a:rPr lang="ru-RU" sz="2000" b="1" dirty="0"/>
              <a:t> 15% - </a:t>
            </a:r>
            <a:r>
              <a:rPr lang="ru-RU" sz="2000" b="1" dirty="0" err="1"/>
              <a:t>ға</a:t>
            </a:r>
            <a:r>
              <a:rPr lang="ru-RU" sz="2000" b="1" dirty="0"/>
              <a:t> </a:t>
            </a:r>
            <a:r>
              <a:rPr lang="ru-RU" sz="2000" b="1" dirty="0" err="1"/>
              <a:t>төмендесе</a:t>
            </a:r>
            <a:r>
              <a:rPr lang="ru-RU" sz="2000" b="1" dirty="0"/>
              <a:t>, </a:t>
            </a:r>
            <a:r>
              <a:rPr lang="ru-RU" sz="2000" b="1" dirty="0" err="1"/>
              <a:t>препаратты</a:t>
            </a:r>
            <a:r>
              <a:rPr lang="ru-RU" sz="2000" b="1" dirty="0"/>
              <a:t> </a:t>
            </a:r>
            <a:r>
              <a:rPr lang="ru-RU" sz="2000" b="1" dirty="0" err="1"/>
              <a:t>сол</a:t>
            </a:r>
            <a:r>
              <a:rPr lang="ru-RU" sz="2000" b="1" dirty="0"/>
              <a:t> </a:t>
            </a:r>
            <a:r>
              <a:rPr lang="ru-RU" sz="2000" b="1" dirty="0" err="1"/>
              <a:t>дозада</a:t>
            </a:r>
            <a:r>
              <a:rPr lang="ru-RU" sz="2000" b="1" dirty="0"/>
              <a:t> 3 </a:t>
            </a:r>
            <a:r>
              <a:rPr lang="ru-RU" sz="2000" b="1" dirty="0" err="1"/>
              <a:t>сағаттан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</a:t>
            </a:r>
            <a:r>
              <a:rPr lang="ru-RU" sz="2000" b="1" dirty="0" err="1"/>
              <a:t>енгізуді</a:t>
            </a:r>
            <a:r>
              <a:rPr lang="ru-RU" sz="2000" b="1" dirty="0"/>
              <a:t> </a:t>
            </a:r>
            <a:r>
              <a:rPr lang="ru-RU" sz="2000" b="1" dirty="0" err="1"/>
              <a:t>қайталаңыз</a:t>
            </a:r>
            <a:r>
              <a:rPr lang="ru-RU" sz="2000" b="1" dirty="0"/>
              <a:t>. </a:t>
            </a:r>
            <a:r>
              <a:rPr lang="ru-RU" sz="2000" b="1" dirty="0" err="1"/>
              <a:t>Егер</a:t>
            </a:r>
            <a:r>
              <a:rPr lang="ru-RU" sz="2000" b="1" dirty="0"/>
              <a:t> </a:t>
            </a:r>
            <a:r>
              <a:rPr lang="ru-RU" sz="2000" b="1" dirty="0" err="1"/>
              <a:t>қан</a:t>
            </a:r>
            <a:r>
              <a:rPr lang="ru-RU" sz="2000" b="1" dirty="0"/>
              <a:t> </a:t>
            </a:r>
            <a:r>
              <a:rPr lang="ru-RU" sz="2000" b="1" dirty="0" err="1"/>
              <a:t>қысымы</a:t>
            </a:r>
            <a:r>
              <a:rPr lang="ru-RU" sz="2000" b="1" dirty="0"/>
              <a:t> </a:t>
            </a:r>
            <a:r>
              <a:rPr lang="ru-RU" sz="2000" b="1" dirty="0" err="1"/>
              <a:t>өзгермесе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жоғарыласа</a:t>
            </a:r>
            <a:r>
              <a:rPr lang="ru-RU" sz="2000" b="1" dirty="0"/>
              <a:t>, </a:t>
            </a:r>
            <a:r>
              <a:rPr lang="ru-RU" sz="2000" b="1" dirty="0" err="1"/>
              <a:t>дереу</a:t>
            </a:r>
            <a:r>
              <a:rPr lang="ru-RU" sz="2000" b="1" dirty="0"/>
              <a:t> 25 мг </a:t>
            </a:r>
            <a:r>
              <a:rPr lang="ru-RU" sz="2000" b="1" dirty="0" err="1"/>
              <a:t>тағайындайды</a:t>
            </a:r>
            <a:r>
              <a:rPr lang="ru-RU" sz="2000" b="1" dirty="0"/>
              <a:t>.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AF61CFB-BDF0-4EFB-AD03-822F7D1A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788666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Медикаментозды</a:t>
            </a:r>
            <a:r>
              <a:rPr lang="ru-RU" sz="2800" b="1" dirty="0"/>
              <a:t> </a:t>
            </a:r>
            <a:r>
              <a:rPr lang="ru-RU" sz="2800" b="1" dirty="0" err="1"/>
              <a:t>емдеу</a:t>
            </a:r>
            <a:r>
              <a:rPr lang="ru-RU" sz="2800" b="1" dirty="0"/>
              <a:t>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31C8F-E3A3-4B87-BF5D-54473A54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983" y="329900"/>
            <a:ext cx="6589199" cy="128089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Госпитальдық</a:t>
            </a:r>
            <a:r>
              <a:rPr lang="ru-RU" sz="2800" b="1" dirty="0"/>
              <a:t> </a:t>
            </a:r>
            <a:r>
              <a:rPr lang="ru-RU" sz="2800" b="1" dirty="0" err="1"/>
              <a:t>кезеңде</a:t>
            </a:r>
            <a:r>
              <a:rPr lang="ru-RU" sz="2800" b="1" dirty="0"/>
              <a:t> АҚ </a:t>
            </a:r>
            <a:r>
              <a:rPr lang="ru-RU" sz="2800" b="1" dirty="0" err="1"/>
              <a:t>қалыпты</a:t>
            </a:r>
            <a:r>
              <a:rPr lang="ru-RU" sz="2800" b="1" dirty="0"/>
              <a:t> </a:t>
            </a:r>
            <a:r>
              <a:rPr lang="ru-RU" sz="2800" b="1" dirty="0" err="1"/>
              <a:t>деңгейде</a:t>
            </a:r>
            <a:r>
              <a:rPr lang="ru-RU" sz="2800" b="1" dirty="0"/>
              <a:t> </a:t>
            </a:r>
            <a:r>
              <a:rPr lang="ru-RU" sz="2800" b="1" dirty="0" err="1"/>
              <a:t>ұстап</a:t>
            </a:r>
            <a:r>
              <a:rPr lang="ru-RU" sz="2800" b="1" dirty="0"/>
              <a:t> </a:t>
            </a:r>
            <a:r>
              <a:rPr lang="ru-RU" sz="2800" b="1" dirty="0" err="1"/>
              <a:t>тұру</a:t>
            </a:r>
            <a:r>
              <a:rPr lang="ru-RU" sz="2800" b="1" dirty="0"/>
              <a:t>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64038-7D7F-404E-A44D-A3DF199C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28800"/>
            <a:ext cx="7920879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Артериялық</a:t>
            </a:r>
            <a:r>
              <a:rPr lang="ru-RU" sz="2000" b="1" dirty="0"/>
              <a:t> </a:t>
            </a:r>
            <a:r>
              <a:rPr lang="ru-RU" sz="2000" b="1" dirty="0" err="1"/>
              <a:t>гипертензиясы</a:t>
            </a:r>
            <a:r>
              <a:rPr lang="ru-RU" sz="2000" b="1" dirty="0"/>
              <a:t> бар </a:t>
            </a:r>
            <a:r>
              <a:rPr lang="ru-RU" sz="2000" b="1" dirty="0" err="1"/>
              <a:t>адамдарда</a:t>
            </a:r>
            <a:r>
              <a:rPr lang="ru-RU" sz="2000" b="1" dirty="0"/>
              <a:t> </a:t>
            </a:r>
            <a:r>
              <a:rPr lang="ru-RU" sz="2000" b="1" dirty="0" err="1"/>
              <a:t>артериялық</a:t>
            </a:r>
            <a:r>
              <a:rPr lang="ru-RU" sz="2000" b="1" dirty="0"/>
              <a:t> </a:t>
            </a:r>
            <a:r>
              <a:rPr lang="ru-RU" sz="2000" b="1" dirty="0" err="1"/>
              <a:t>қысымның</a:t>
            </a:r>
            <a:r>
              <a:rPr lang="ru-RU" sz="2000" b="1" dirty="0"/>
              <a:t> </a:t>
            </a:r>
            <a:r>
              <a:rPr lang="ru-RU" sz="2000" b="1" dirty="0" err="1"/>
              <a:t>қалыпты</a:t>
            </a:r>
            <a:r>
              <a:rPr lang="ru-RU" sz="2000" b="1" dirty="0"/>
              <a:t> </a:t>
            </a:r>
            <a:r>
              <a:rPr lang="ru-RU" sz="2000" b="1" dirty="0" err="1"/>
              <a:t>деңгейін</a:t>
            </a:r>
            <a:r>
              <a:rPr lang="ru-RU" sz="2000" b="1" dirty="0"/>
              <a:t> </a:t>
            </a:r>
            <a:r>
              <a:rPr lang="ru-RU" sz="2000" b="1" dirty="0" err="1"/>
              <a:t>ұстап</a:t>
            </a:r>
            <a:r>
              <a:rPr lang="ru-RU" sz="2000" b="1" dirty="0"/>
              <a:t> </a:t>
            </a:r>
            <a:r>
              <a:rPr lang="ru-RU" sz="2000" b="1" dirty="0" err="1"/>
              <a:t>тұру</a:t>
            </a:r>
            <a:r>
              <a:rPr lang="ru-RU" sz="2000" b="1" dirty="0"/>
              <a:t> </a:t>
            </a:r>
            <a:r>
              <a:rPr lang="ru-RU" sz="2000" b="1" dirty="0" err="1"/>
              <a:t>үшін</a:t>
            </a:r>
            <a:r>
              <a:rPr lang="ru-RU" sz="2000" b="1" dirty="0"/>
              <a:t>:</a:t>
            </a:r>
          </a:p>
          <a:p>
            <a:r>
              <a:rPr lang="ru-RU" sz="2000" b="1" dirty="0" err="1"/>
              <a:t>Рамиприл</a:t>
            </a:r>
            <a:r>
              <a:rPr lang="ru-RU" sz="2000" b="1" dirty="0"/>
              <a:t> </a:t>
            </a:r>
            <a:r>
              <a:rPr lang="ru-RU" sz="2000" b="1" dirty="0" err="1"/>
              <a:t>бастапқы</a:t>
            </a:r>
            <a:r>
              <a:rPr lang="ru-RU" sz="2000" b="1" dirty="0"/>
              <a:t> доза – 1.25-2.5 мг 1-2 </a:t>
            </a:r>
            <a:r>
              <a:rPr lang="ru-RU" sz="2000" b="1" dirty="0" err="1"/>
              <a:t>рет</a:t>
            </a:r>
            <a:r>
              <a:rPr lang="ru-RU" sz="2000" b="1" dirty="0"/>
              <a:t>/</a:t>
            </a:r>
            <a:r>
              <a:rPr lang="ru-RU" sz="2000" b="1" dirty="0" err="1"/>
              <a:t>тәу</a:t>
            </a:r>
            <a:r>
              <a:rPr lang="ru-RU" sz="2000" b="1" dirty="0"/>
              <a:t>. </a:t>
            </a:r>
            <a:r>
              <a:rPr lang="ru-RU" sz="2000" b="1" dirty="0" err="1"/>
              <a:t>Қажет</a:t>
            </a:r>
            <a:r>
              <a:rPr lang="ru-RU" sz="2000" b="1" dirty="0"/>
              <a:t>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жағдайда</a:t>
            </a:r>
            <a:r>
              <a:rPr lang="ru-RU" sz="2000" b="1" dirty="0"/>
              <a:t> </a:t>
            </a:r>
            <a:r>
              <a:rPr lang="ru-RU" sz="2000" b="1" dirty="0" err="1"/>
              <a:t>дозаны</a:t>
            </a:r>
            <a:r>
              <a:rPr lang="ru-RU" sz="2000" b="1" dirty="0"/>
              <a:t> </a:t>
            </a:r>
            <a:r>
              <a:rPr lang="ru-RU" sz="2000" b="1" dirty="0" err="1"/>
              <a:t>біртіндеп</a:t>
            </a:r>
            <a:r>
              <a:rPr lang="ru-RU" sz="2000" b="1" dirty="0"/>
              <a:t> </a:t>
            </a:r>
            <a:r>
              <a:rPr lang="ru-RU" sz="2000" b="1" dirty="0" err="1"/>
              <a:t>арттыруға</a:t>
            </a:r>
            <a:r>
              <a:rPr lang="ru-RU" sz="2000" b="1" dirty="0"/>
              <a:t> </a:t>
            </a:r>
            <a:r>
              <a:rPr lang="ru-RU" sz="2000" b="1" dirty="0" err="1"/>
              <a:t>болады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Валсартан</a:t>
            </a:r>
            <a:r>
              <a:rPr lang="ru-RU" sz="2000" b="1" dirty="0"/>
              <a:t> </a:t>
            </a:r>
            <a:r>
              <a:rPr lang="ru-RU" sz="2000" b="1" dirty="0" err="1"/>
              <a:t>бастапқы</a:t>
            </a:r>
            <a:r>
              <a:rPr lang="ru-RU" sz="2000" b="1" dirty="0"/>
              <a:t> доза - 40 мг 2 </a:t>
            </a:r>
            <a:r>
              <a:rPr lang="ru-RU" sz="2000" b="1" dirty="0" err="1"/>
              <a:t>рет</a:t>
            </a:r>
            <a:r>
              <a:rPr lang="ru-RU" sz="2000" b="1" dirty="0"/>
              <a:t> </a:t>
            </a:r>
            <a:r>
              <a:rPr lang="ru-RU" sz="2000" b="1" dirty="0" err="1"/>
              <a:t>тәулігіне</a:t>
            </a:r>
            <a:r>
              <a:rPr lang="ru-RU" sz="2000" b="1" dirty="0"/>
              <a:t>, </a:t>
            </a:r>
            <a:r>
              <a:rPr lang="ru-RU" sz="2000" b="1" dirty="0" err="1"/>
              <a:t>қалыпты</a:t>
            </a:r>
            <a:r>
              <a:rPr lang="ru-RU" sz="2000" b="1" dirty="0"/>
              <a:t> </a:t>
            </a:r>
            <a:r>
              <a:rPr lang="ru-RU" sz="2000" b="1" dirty="0" err="1"/>
              <a:t>әсер</a:t>
            </a:r>
            <a:r>
              <a:rPr lang="ru-RU" sz="2000" b="1" dirty="0"/>
              <a:t> </a:t>
            </a:r>
            <a:r>
              <a:rPr lang="ru-RU" sz="2000" b="1" dirty="0" err="1"/>
              <a:t>болмаған</a:t>
            </a:r>
            <a:r>
              <a:rPr lang="ru-RU" sz="2000" b="1" dirty="0"/>
              <a:t> </a:t>
            </a:r>
            <a:r>
              <a:rPr lang="ru-RU" sz="2000" b="1" dirty="0" err="1"/>
              <a:t>жағдайда</a:t>
            </a:r>
            <a:r>
              <a:rPr lang="ru-RU" sz="2000" b="1" dirty="0"/>
              <a:t> </a:t>
            </a:r>
            <a:r>
              <a:rPr lang="ru-RU" sz="2000" b="1" dirty="0" err="1"/>
              <a:t>тәуліктік</a:t>
            </a:r>
            <a:r>
              <a:rPr lang="ru-RU" sz="2000" b="1" dirty="0"/>
              <a:t> </a:t>
            </a:r>
            <a:r>
              <a:rPr lang="ru-RU" sz="2000" b="1" dirty="0" err="1"/>
              <a:t>дозаны</a:t>
            </a:r>
            <a:r>
              <a:rPr lang="ru-RU" sz="2000" b="1" dirty="0"/>
              <a:t> </a:t>
            </a:r>
            <a:r>
              <a:rPr lang="ru-RU" sz="2000" b="1" dirty="0" err="1"/>
              <a:t>біртіндеп</a:t>
            </a:r>
            <a:r>
              <a:rPr lang="ru-RU" sz="2000" b="1" dirty="0"/>
              <a:t> </a:t>
            </a:r>
            <a:r>
              <a:rPr lang="ru-RU" sz="2000" b="1" dirty="0" err="1"/>
              <a:t>арттыруға</a:t>
            </a:r>
            <a:r>
              <a:rPr lang="ru-RU" sz="2000" b="1" dirty="0"/>
              <a:t> </a:t>
            </a:r>
            <a:r>
              <a:rPr lang="ru-RU" sz="2000" b="1" dirty="0" err="1"/>
              <a:t>болады</a:t>
            </a:r>
            <a:r>
              <a:rPr lang="ru-RU" sz="2000" b="1" dirty="0"/>
              <a:t>. </a:t>
            </a:r>
            <a:r>
              <a:rPr lang="ru-RU" sz="2000" b="1" dirty="0" err="1"/>
              <a:t>Ең</a:t>
            </a:r>
            <a:r>
              <a:rPr lang="ru-RU" sz="2000" b="1" dirty="0"/>
              <a:t> </a:t>
            </a:r>
            <a:r>
              <a:rPr lang="ru-RU" sz="2000" b="1" dirty="0" err="1"/>
              <a:t>жоғары</a:t>
            </a:r>
            <a:r>
              <a:rPr lang="ru-RU" sz="2000" b="1" dirty="0"/>
              <a:t> </a:t>
            </a:r>
            <a:r>
              <a:rPr lang="ru-RU" sz="2000" b="1" dirty="0" err="1"/>
              <a:t>тәуліктік</a:t>
            </a:r>
            <a:r>
              <a:rPr lang="ru-RU" sz="2000" b="1" dirty="0"/>
              <a:t> доза 2 </a:t>
            </a:r>
            <a:r>
              <a:rPr lang="ru-RU" sz="2000" b="1" dirty="0" err="1"/>
              <a:t>қабылдауда</a:t>
            </a:r>
            <a:r>
              <a:rPr lang="ru-RU" sz="2000" b="1" dirty="0"/>
              <a:t> 320 мг </a:t>
            </a:r>
            <a:r>
              <a:rPr lang="ru-RU" sz="2000" b="1" dirty="0" err="1"/>
              <a:t>құрайды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Амлодипин</a:t>
            </a:r>
            <a:r>
              <a:rPr lang="ru-RU" sz="2000" b="1" dirty="0"/>
              <a:t> </a:t>
            </a:r>
            <a:r>
              <a:rPr lang="ru-RU" sz="2000" b="1" dirty="0" err="1"/>
              <a:t>бастапқы</a:t>
            </a:r>
            <a:r>
              <a:rPr lang="ru-RU" sz="2000" b="1" dirty="0"/>
              <a:t> доза 5 мг 1 </a:t>
            </a:r>
            <a:r>
              <a:rPr lang="ru-RU" sz="2000" b="1" dirty="0" err="1"/>
              <a:t>рет</a:t>
            </a:r>
            <a:r>
              <a:rPr lang="ru-RU" sz="2000" b="1" dirty="0"/>
              <a:t>/</a:t>
            </a:r>
            <a:r>
              <a:rPr lang="ru-RU" sz="2000" b="1" dirty="0" err="1"/>
              <a:t>тәу</a:t>
            </a:r>
            <a:r>
              <a:rPr lang="ru-RU" sz="2000" b="1" dirty="0"/>
              <a:t>. 7-14 </a:t>
            </a:r>
            <a:r>
              <a:rPr lang="ru-RU" sz="2000" b="1" dirty="0" err="1"/>
              <a:t>күн</a:t>
            </a:r>
            <a:r>
              <a:rPr lang="ru-RU" sz="2000" b="1" dirty="0"/>
              <a:t> </a:t>
            </a:r>
            <a:r>
              <a:rPr lang="ru-RU" sz="2000" b="1" dirty="0" err="1"/>
              <a:t>ішінде</a:t>
            </a:r>
            <a:r>
              <a:rPr lang="ru-RU" sz="2000" b="1" dirty="0"/>
              <a:t> </a:t>
            </a:r>
            <a:r>
              <a:rPr lang="ru-RU" sz="2000" b="1" dirty="0" err="1"/>
              <a:t>тәулігіне</a:t>
            </a:r>
            <a:r>
              <a:rPr lang="ru-RU" sz="2000" b="1" dirty="0"/>
              <a:t> 10 мг-</a:t>
            </a:r>
            <a:r>
              <a:rPr lang="ru-RU" sz="2000" b="1" dirty="0" err="1"/>
              <a:t>ға</a:t>
            </a:r>
            <a:r>
              <a:rPr lang="ru-RU" sz="2000" b="1" dirty="0"/>
              <a:t> </a:t>
            </a:r>
            <a:r>
              <a:rPr lang="ru-RU" sz="2000" b="1" dirty="0" err="1"/>
              <a:t>дейін</a:t>
            </a:r>
            <a:r>
              <a:rPr lang="ru-RU" sz="2000" b="1" dirty="0"/>
              <a:t> </a:t>
            </a:r>
            <a:r>
              <a:rPr lang="ru-RU" sz="2000" b="1" dirty="0" err="1"/>
              <a:t>біртіндеп</a:t>
            </a:r>
            <a:r>
              <a:rPr lang="ru-RU" sz="2000" b="1" dirty="0"/>
              <a:t> </a:t>
            </a:r>
            <a:r>
              <a:rPr lang="ru-RU" sz="2000" b="1" dirty="0" err="1"/>
              <a:t>ұлғайта</a:t>
            </a:r>
            <a:r>
              <a:rPr lang="ru-RU" sz="2000" b="1" dirty="0"/>
              <a:t> </a:t>
            </a:r>
            <a:r>
              <a:rPr lang="ru-RU" sz="2000" b="1" dirty="0" err="1"/>
              <a:t>отырып</a:t>
            </a:r>
            <a:r>
              <a:rPr lang="ru-RU" sz="2000" b="1" dirty="0"/>
              <a:t>, </a:t>
            </a:r>
            <a:r>
              <a:rPr lang="ru-RU" sz="2000" b="1" dirty="0" err="1"/>
              <a:t>күніне</a:t>
            </a:r>
            <a:r>
              <a:rPr lang="ru-RU" sz="2000" b="1" dirty="0"/>
              <a:t> </a:t>
            </a: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рет</a:t>
            </a:r>
            <a:r>
              <a:rPr lang="ru-RU" sz="2000" b="1" dirty="0"/>
              <a:t>. </a:t>
            </a:r>
            <a:r>
              <a:rPr lang="ru-RU" sz="2000" b="1" dirty="0" err="1"/>
              <a:t>Ең</a:t>
            </a:r>
            <a:r>
              <a:rPr lang="ru-RU" sz="2000" b="1" dirty="0"/>
              <a:t> </a:t>
            </a:r>
            <a:r>
              <a:rPr lang="ru-RU" sz="2000" b="1" dirty="0" err="1"/>
              <a:t>жоғары</a:t>
            </a:r>
            <a:r>
              <a:rPr lang="ru-RU" sz="2000" b="1" dirty="0"/>
              <a:t> </a:t>
            </a:r>
            <a:r>
              <a:rPr lang="ru-RU" sz="2000" b="1" dirty="0" err="1"/>
              <a:t>тәуліктік</a:t>
            </a:r>
            <a:r>
              <a:rPr lang="ru-RU" sz="2000" b="1" dirty="0"/>
              <a:t> доза 10 мг </a:t>
            </a:r>
            <a:r>
              <a:rPr lang="ru-RU" sz="2000" b="1" dirty="0" err="1"/>
              <a:t>құрайды</a:t>
            </a:r>
            <a:r>
              <a:rPr lang="ru-RU" sz="2000" b="1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7FBA8A-732A-45BC-9BA4-6201985B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53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4FE931-8895-4A04-BF50-B59A48E13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404664"/>
            <a:ext cx="7344815" cy="6120680"/>
          </a:xfrm>
        </p:spPr>
        <p:txBody>
          <a:bodyPr>
            <a:normAutofit/>
          </a:bodyPr>
          <a:lstStyle/>
          <a:p>
            <a:r>
              <a:rPr lang="ru-RU" b="1" dirty="0"/>
              <a:t>Гиповолемия: </a:t>
            </a:r>
            <a:r>
              <a:rPr lang="ru-RU" dirty="0" err="1"/>
              <a:t>Парентеральді</a:t>
            </a:r>
            <a:r>
              <a:rPr lang="ru-RU" dirty="0"/>
              <a:t> </a:t>
            </a:r>
            <a:r>
              <a:rPr lang="ru-RU" dirty="0" err="1"/>
              <a:t>енгізілетін</a:t>
            </a:r>
            <a:r>
              <a:rPr lang="ru-RU" dirty="0"/>
              <a:t> </a:t>
            </a:r>
            <a:r>
              <a:rPr lang="ru-RU" dirty="0" err="1"/>
              <a:t>сұйықтық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30-35 мл/кг </a:t>
            </a:r>
            <a:r>
              <a:rPr lang="ru-RU" dirty="0" err="1"/>
              <a:t>есебінен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, </a:t>
            </a:r>
            <a:r>
              <a:rPr lang="ru-RU" dirty="0" err="1"/>
              <a:t>гиповолемияны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айналымдағы</a:t>
            </a:r>
            <a:r>
              <a:rPr lang="ru-RU" dirty="0"/>
              <a:t> </a:t>
            </a:r>
            <a:r>
              <a:rPr lang="ru-RU" dirty="0" err="1"/>
              <a:t>сұйықтық</a:t>
            </a:r>
            <a:r>
              <a:rPr lang="ru-RU" dirty="0"/>
              <a:t> </a:t>
            </a:r>
            <a:r>
              <a:rPr lang="ru-RU" dirty="0" err="1"/>
              <a:t>көлемін</a:t>
            </a:r>
            <a:r>
              <a:rPr lang="ru-RU" dirty="0"/>
              <a:t> </a:t>
            </a:r>
            <a:r>
              <a:rPr lang="ru-RU" dirty="0" err="1"/>
              <a:t>өтеу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натрий </a:t>
            </a:r>
            <a:r>
              <a:rPr lang="ru-RU" dirty="0" err="1"/>
              <a:t>хлоридінің</a:t>
            </a:r>
            <a:r>
              <a:rPr lang="ru-RU" dirty="0"/>
              <a:t> </a:t>
            </a:r>
            <a:r>
              <a:rPr lang="ru-RU" dirty="0" err="1"/>
              <a:t>изотоникалық</a:t>
            </a:r>
            <a:r>
              <a:rPr lang="ru-RU" dirty="0"/>
              <a:t> </a:t>
            </a:r>
            <a:r>
              <a:rPr lang="ru-RU" dirty="0" err="1"/>
              <a:t>ерітіндісі</a:t>
            </a:r>
            <a:r>
              <a:rPr lang="ru-RU" dirty="0"/>
              <a:t> </a:t>
            </a:r>
            <a:r>
              <a:rPr lang="ru-RU" dirty="0" err="1"/>
              <a:t>енгізіледі</a:t>
            </a:r>
            <a:r>
              <a:rPr lang="ru-RU" dirty="0"/>
              <a:t>. </a:t>
            </a:r>
            <a:r>
              <a:rPr lang="ru-RU" dirty="0" err="1"/>
              <a:t>Артериялық</a:t>
            </a:r>
            <a:r>
              <a:rPr lang="ru-RU" dirty="0"/>
              <a:t> гипотензия </a:t>
            </a:r>
            <a:r>
              <a:rPr lang="ru-RU" dirty="0" err="1"/>
              <a:t>кезінде</a:t>
            </a:r>
            <a:r>
              <a:rPr lang="ru-RU" dirty="0"/>
              <a:t> (АҚ 100 </a:t>
            </a:r>
            <a:r>
              <a:rPr lang="ru-RU" dirty="0" err="1"/>
              <a:t>мм.сын</a:t>
            </a:r>
            <a:r>
              <a:rPr lang="ru-RU" dirty="0"/>
              <a:t>. </a:t>
            </a:r>
            <a:r>
              <a:rPr lang="ru-RU" dirty="0" err="1"/>
              <a:t>кем.ст</a:t>
            </a:r>
            <a:r>
              <a:rPr lang="ru-RU" dirty="0"/>
              <a:t>.) 400,0 мл </a:t>
            </a:r>
            <a:r>
              <a:rPr lang="ru-RU" dirty="0" err="1"/>
              <a:t>полиглюкинді</a:t>
            </a:r>
            <a:r>
              <a:rPr lang="ru-RU" dirty="0"/>
              <a:t> </a:t>
            </a:r>
            <a:r>
              <a:rPr lang="ru-RU" dirty="0" err="1"/>
              <a:t>тамшылатып</a:t>
            </a:r>
            <a:r>
              <a:rPr lang="ru-RU" dirty="0"/>
              <a:t> </a:t>
            </a:r>
            <a:r>
              <a:rPr lang="ru-RU" dirty="0" err="1"/>
              <a:t>енгізеді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Біріншілік</a:t>
            </a:r>
            <a:r>
              <a:rPr lang="ru-RU" b="1" dirty="0"/>
              <a:t> </a:t>
            </a:r>
            <a:r>
              <a:rPr lang="ru-RU" b="1" dirty="0" err="1"/>
              <a:t>нейропротекция</a:t>
            </a:r>
            <a:r>
              <a:rPr lang="ru-RU" b="1" dirty="0"/>
              <a:t>: </a:t>
            </a:r>
          </a:p>
          <a:p>
            <a:r>
              <a:rPr lang="ru-RU" b="1" dirty="0"/>
              <a:t>магния сульфат </a:t>
            </a:r>
            <a:r>
              <a:rPr lang="ru-RU" dirty="0"/>
              <a:t>(антагонист </a:t>
            </a:r>
            <a:r>
              <a:rPr lang="ru-RU" dirty="0" err="1"/>
              <a:t>глутаматных</a:t>
            </a:r>
            <a:r>
              <a:rPr lang="ru-RU" dirty="0"/>
              <a:t> рецепторов) 25% </a:t>
            </a:r>
            <a:r>
              <a:rPr lang="ru-RU" dirty="0" err="1"/>
              <a:t>ерітінді</a:t>
            </a:r>
            <a:r>
              <a:rPr lang="ru-RU" dirty="0"/>
              <a:t> 30 мл </a:t>
            </a:r>
            <a:r>
              <a:rPr lang="ru-RU" dirty="0" err="1"/>
              <a:t>тәулігіне</a:t>
            </a:r>
            <a:endParaRPr lang="ru-RU" dirty="0"/>
          </a:p>
          <a:p>
            <a:r>
              <a:rPr lang="ru-RU" b="1" dirty="0" err="1"/>
              <a:t>Нимодипин</a:t>
            </a:r>
            <a:r>
              <a:rPr lang="ru-RU" dirty="0"/>
              <a:t> (потенциал </a:t>
            </a:r>
            <a:r>
              <a:rPr lang="ru-RU" dirty="0" err="1"/>
              <a:t>тәуелді</a:t>
            </a:r>
            <a:r>
              <a:rPr lang="ru-RU" dirty="0"/>
              <a:t> кальций </a:t>
            </a:r>
            <a:r>
              <a:rPr lang="ru-RU" dirty="0" err="1"/>
              <a:t>каналдарының</a:t>
            </a:r>
            <a:r>
              <a:rPr lang="ru-RU" dirty="0"/>
              <a:t> </a:t>
            </a:r>
            <a:r>
              <a:rPr lang="ru-RU" dirty="0" err="1"/>
              <a:t>антагонисті</a:t>
            </a:r>
            <a:r>
              <a:rPr lang="ru-RU" dirty="0"/>
              <a:t>). </a:t>
            </a:r>
            <a:r>
              <a:rPr lang="ru-RU" dirty="0" err="1"/>
              <a:t>Препаратты</a:t>
            </a:r>
            <a:r>
              <a:rPr lang="ru-RU" dirty="0"/>
              <a:t> </a:t>
            </a:r>
            <a:r>
              <a:rPr lang="ru-RU" dirty="0" err="1"/>
              <a:t>субарахноидты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құйылу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тиімділігі</a:t>
            </a:r>
            <a:r>
              <a:rPr lang="ru-RU" dirty="0"/>
              <a:t> </a:t>
            </a:r>
            <a:r>
              <a:rPr lang="ru-RU" dirty="0" err="1"/>
              <a:t>дәлелденді</a:t>
            </a:r>
            <a:r>
              <a:rPr lang="ru-RU" dirty="0"/>
              <a:t>. </a:t>
            </a:r>
            <a:r>
              <a:rPr lang="ru-RU" dirty="0" err="1"/>
              <a:t>Ишемиялық</a:t>
            </a:r>
            <a:r>
              <a:rPr lang="ru-RU" dirty="0"/>
              <a:t> </a:t>
            </a:r>
            <a:r>
              <a:rPr lang="ru-RU" dirty="0" err="1"/>
              <a:t>инсультты</a:t>
            </a:r>
            <a:r>
              <a:rPr lang="ru-RU" dirty="0"/>
              <a:t> </a:t>
            </a:r>
            <a:r>
              <a:rPr lang="ru-RU" dirty="0" err="1"/>
              <a:t>емдеуде</a:t>
            </a:r>
            <a:r>
              <a:rPr lang="ru-RU" dirty="0"/>
              <a:t> препарат </a:t>
            </a:r>
            <a:r>
              <a:rPr lang="ru-RU" dirty="0" err="1"/>
              <a:t>алғашқы</a:t>
            </a:r>
            <a:r>
              <a:rPr lang="ru-RU" dirty="0"/>
              <a:t> 12 </a:t>
            </a:r>
            <a:r>
              <a:rPr lang="ru-RU" dirty="0" err="1"/>
              <a:t>сағат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. Препарат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қысымы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(220/120 мм рт. ст. </a:t>
            </a:r>
            <a:r>
              <a:rPr lang="ru-RU" dirty="0" err="1"/>
              <a:t>жоғары</a:t>
            </a:r>
            <a:r>
              <a:rPr lang="ru-RU" dirty="0"/>
              <a:t>) </a:t>
            </a:r>
            <a:r>
              <a:rPr lang="ru-RU" dirty="0" err="1"/>
              <a:t>пациенттерге</a:t>
            </a:r>
            <a:r>
              <a:rPr lang="ru-RU" dirty="0"/>
              <a:t> </a:t>
            </a:r>
            <a:r>
              <a:rPr lang="ru-RU" dirty="0" err="1"/>
              <a:t>инсульттің</a:t>
            </a:r>
            <a:r>
              <a:rPr lang="ru-RU" dirty="0"/>
              <a:t> </a:t>
            </a:r>
            <a:r>
              <a:rPr lang="ru-RU" dirty="0" err="1"/>
              <a:t>комплекстік</a:t>
            </a:r>
            <a:r>
              <a:rPr lang="ru-RU" dirty="0"/>
              <a:t> </a:t>
            </a:r>
            <a:r>
              <a:rPr lang="ru-RU" dirty="0" err="1"/>
              <a:t>терапиясына</a:t>
            </a:r>
            <a:r>
              <a:rPr lang="ru-RU" dirty="0"/>
              <a:t> </a:t>
            </a:r>
            <a:r>
              <a:rPr lang="ru-RU" dirty="0" err="1"/>
              <a:t>енгізілуі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),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вазодилатациялық</a:t>
            </a:r>
            <a:r>
              <a:rPr lang="ru-RU" dirty="0"/>
              <a:t> </a:t>
            </a:r>
            <a:r>
              <a:rPr lang="ru-RU" dirty="0" err="1"/>
              <a:t>әсерге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 18 </a:t>
            </a:r>
            <a:r>
              <a:rPr lang="ru-RU" dirty="0" err="1"/>
              <a:t>жасқа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науқастарға</a:t>
            </a:r>
            <a:r>
              <a:rPr lang="ru-RU" dirty="0"/>
              <a:t> </a:t>
            </a:r>
            <a:r>
              <a:rPr lang="ru-RU" dirty="0" err="1"/>
              <a:t>Нимодипин</a:t>
            </a:r>
            <a:r>
              <a:rPr lang="ru-RU" dirty="0"/>
              <a:t> </a:t>
            </a:r>
            <a:r>
              <a:rPr lang="ru-RU" dirty="0" err="1"/>
              <a:t>ұсынылмайды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581583-881E-46E7-9B76-89F54867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6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B0D8-F957-4580-BCD7-47DE4EEA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28798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Тромболитикалық</a:t>
            </a:r>
            <a:r>
              <a:rPr lang="ru-RU" sz="2400" b="1" dirty="0"/>
              <a:t>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3D0F7-5DED-4E00-A65C-8F375EB9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340768"/>
            <a:ext cx="7344815" cy="51845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Тромболитикалық</a:t>
            </a:r>
            <a:r>
              <a:rPr lang="ru-RU" b="1" dirty="0"/>
              <a:t> терапия (</a:t>
            </a:r>
            <a:r>
              <a:rPr lang="en-US" b="1" dirty="0"/>
              <a:t>TLT)</a:t>
            </a:r>
            <a:r>
              <a:rPr lang="kk-KZ" b="1" dirty="0"/>
              <a:t> </a:t>
            </a:r>
            <a:r>
              <a:rPr lang="en-US" b="1" dirty="0"/>
              <a:t>–</a:t>
            </a:r>
            <a:r>
              <a:rPr lang="kk-KZ" b="1" dirty="0"/>
              <a:t> </a:t>
            </a:r>
            <a:r>
              <a:rPr lang="ru-RU" b="1" dirty="0" err="1"/>
              <a:t>реканализацияға</a:t>
            </a:r>
            <a:r>
              <a:rPr lang="ru-RU" b="1" dirty="0"/>
              <a:t> </a:t>
            </a:r>
            <a:r>
              <a:rPr lang="ru-RU" b="1" dirty="0" err="1"/>
              <a:t>әкелетін</a:t>
            </a:r>
            <a:r>
              <a:rPr lang="ru-RU" b="1" dirty="0"/>
              <a:t> </a:t>
            </a:r>
            <a:r>
              <a:rPr lang="ru-RU" b="1" dirty="0" err="1"/>
              <a:t>дәлелдеудің</a:t>
            </a:r>
            <a:r>
              <a:rPr lang="ru-RU" b="1" dirty="0"/>
              <a:t> </a:t>
            </a:r>
            <a:r>
              <a:rPr lang="ru-RU" b="1" dirty="0" err="1"/>
              <a:t>жоғары</a:t>
            </a:r>
            <a:r>
              <a:rPr lang="ru-RU" b="1" dirty="0"/>
              <a:t> </a:t>
            </a:r>
            <a:r>
              <a:rPr lang="ru-RU" b="1" dirty="0" err="1"/>
              <a:t>дәрежесі</a:t>
            </a:r>
            <a:r>
              <a:rPr lang="ru-RU" b="1" dirty="0"/>
              <a:t> бар </a:t>
            </a:r>
            <a:r>
              <a:rPr lang="ru-RU" b="1" dirty="0" err="1"/>
              <a:t>жалғыз</a:t>
            </a:r>
            <a:r>
              <a:rPr lang="ru-RU" b="1" dirty="0"/>
              <a:t> </a:t>
            </a:r>
            <a:r>
              <a:rPr lang="ru-RU" b="1" dirty="0" err="1"/>
              <a:t>әдіс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b="1" dirty="0" err="1"/>
              <a:t>Тромболитикалық</a:t>
            </a:r>
            <a:r>
              <a:rPr lang="ru-RU" b="1" dirty="0"/>
              <a:t> </a:t>
            </a:r>
            <a:r>
              <a:rPr lang="ru-RU" b="1" dirty="0" err="1"/>
              <a:t>терапияның</a:t>
            </a:r>
            <a:r>
              <a:rPr lang="ru-RU" b="1" dirty="0"/>
              <a:t> </a:t>
            </a:r>
            <a:r>
              <a:rPr lang="ru-RU" b="1" dirty="0" err="1"/>
              <a:t>түрлері</a:t>
            </a:r>
            <a:r>
              <a:rPr lang="ru-RU" b="1" dirty="0"/>
              <a:t>:</a:t>
            </a:r>
          </a:p>
          <a:p>
            <a:r>
              <a:rPr lang="ru-RU" b="1" dirty="0"/>
              <a:t> </a:t>
            </a:r>
            <a:r>
              <a:rPr lang="ru-RU" b="1" dirty="0" err="1"/>
              <a:t>Медикаментоздық</a:t>
            </a:r>
            <a:r>
              <a:rPr lang="ru-RU" b="1" dirty="0"/>
              <a:t> ТЛТ 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Жүйелік</a:t>
            </a:r>
            <a:r>
              <a:rPr lang="ru-RU" b="1" dirty="0"/>
              <a:t> (</a:t>
            </a:r>
            <a:r>
              <a:rPr lang="ru-RU" b="1" dirty="0" err="1"/>
              <a:t>көктамыр</a:t>
            </a:r>
            <a:r>
              <a:rPr lang="ru-RU" b="1" dirty="0"/>
              <a:t> </a:t>
            </a:r>
            <a:r>
              <a:rPr lang="ru-RU" b="1" dirty="0" err="1"/>
              <a:t>ішіне</a:t>
            </a:r>
            <a:r>
              <a:rPr lang="ru-RU" b="1" dirty="0"/>
              <a:t> тромболизис)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Артерияішілік</a:t>
            </a:r>
            <a:r>
              <a:rPr lang="ru-RU" b="1" dirty="0"/>
              <a:t> (</a:t>
            </a:r>
            <a:r>
              <a:rPr lang="ru-RU" b="1" dirty="0" err="1"/>
              <a:t>селективті</a:t>
            </a:r>
            <a:r>
              <a:rPr lang="ru-RU" b="1" dirty="0"/>
              <a:t> тромболизис)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Аралас</a:t>
            </a:r>
            <a:r>
              <a:rPr lang="ru-RU" b="1" dirty="0"/>
              <a:t> (</a:t>
            </a:r>
            <a:r>
              <a:rPr lang="ru-RU" b="1" dirty="0" err="1"/>
              <a:t>тамырішілік+артерияішілік</a:t>
            </a:r>
            <a:r>
              <a:rPr lang="ru-RU" b="1" dirty="0"/>
              <a:t>, </a:t>
            </a:r>
            <a:r>
              <a:rPr lang="ru-RU" b="1" dirty="0" err="1"/>
              <a:t>артерияішілік+механикалық</a:t>
            </a:r>
            <a:r>
              <a:rPr lang="ru-RU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Механикалық</a:t>
            </a:r>
            <a:r>
              <a:rPr lang="ru-RU" b="1" dirty="0"/>
              <a:t> ТЛТ </a:t>
            </a:r>
          </a:p>
          <a:p>
            <a:pPr marL="0" indent="0">
              <a:buNone/>
            </a:pPr>
            <a:r>
              <a:rPr lang="ru-RU" b="1" dirty="0"/>
              <a:t>• УЗ деструкция тромба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Тромбтың</a:t>
            </a:r>
            <a:r>
              <a:rPr lang="ru-RU" b="1" dirty="0"/>
              <a:t> </a:t>
            </a:r>
            <a:r>
              <a:rPr lang="ru-RU" b="1" dirty="0" err="1"/>
              <a:t>аспирациясы</a:t>
            </a:r>
            <a:r>
              <a:rPr lang="ru-RU" b="1" dirty="0"/>
              <a:t> (</a:t>
            </a:r>
            <a:r>
              <a:rPr lang="ru-RU" b="1" dirty="0" err="1"/>
              <a:t>Merci</a:t>
            </a:r>
            <a:r>
              <a:rPr lang="ru-RU" b="1" dirty="0"/>
              <a:t> </a:t>
            </a:r>
            <a:r>
              <a:rPr lang="ru-RU" b="1" dirty="0" err="1"/>
              <a:t>Retrieval</a:t>
            </a:r>
            <a:r>
              <a:rPr lang="ru-RU" b="1" dirty="0"/>
              <a:t> System </a:t>
            </a:r>
            <a:r>
              <a:rPr lang="ru-RU" b="1" dirty="0" err="1"/>
              <a:t>құрылғыларын</a:t>
            </a:r>
            <a:r>
              <a:rPr lang="ru-RU" b="1" dirty="0"/>
              <a:t> </a:t>
            </a:r>
            <a:r>
              <a:rPr lang="ru-RU" b="1" dirty="0" err="1"/>
              <a:t>қолдану</a:t>
            </a:r>
            <a:r>
              <a:rPr lang="ru-RU" b="1" dirty="0"/>
              <a:t> </a:t>
            </a:r>
            <a:r>
              <a:rPr lang="ru-RU" b="1" dirty="0" err="1"/>
              <a:t>арқылы</a:t>
            </a:r>
            <a:r>
              <a:rPr lang="ru-RU" b="1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FF78B8-8528-427A-B292-3786E320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7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9" y="214290"/>
            <a:ext cx="8229600" cy="351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Транзиторные ишемические атаки (ТИА)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228" y="1412776"/>
            <a:ext cx="8418491" cy="5230934"/>
          </a:xfrm>
        </p:spPr>
        <p:txBody>
          <a:bodyPr>
            <a:normAutofit/>
          </a:bodyPr>
          <a:lstStyle/>
          <a:p>
            <a:r>
              <a:rPr lang="ru-RU" b="1" dirty="0" err="1"/>
              <a:t>әдетте</a:t>
            </a:r>
            <a:r>
              <a:rPr lang="ru-RU" b="1" dirty="0"/>
              <a:t>, 10-15 минут, </a:t>
            </a:r>
            <a:r>
              <a:rPr lang="ru-RU" b="1" dirty="0" err="1"/>
              <a:t>ең</a:t>
            </a:r>
            <a:r>
              <a:rPr lang="ru-RU" b="1" dirty="0"/>
              <a:t> </a:t>
            </a:r>
            <a:r>
              <a:rPr lang="ru-RU" b="1" dirty="0" err="1"/>
              <a:t>көбі</a:t>
            </a:r>
            <a:r>
              <a:rPr lang="ru-RU" b="1" dirty="0"/>
              <a:t> </a:t>
            </a:r>
            <a:r>
              <a:rPr lang="ru-RU" b="1" dirty="0" err="1"/>
              <a:t>күн</a:t>
            </a:r>
            <a:r>
              <a:rPr lang="ru-RU" b="1" dirty="0"/>
              <a:t> </a:t>
            </a:r>
            <a:r>
              <a:rPr lang="ru-RU" b="1" dirty="0" err="1"/>
              <a:t>бойы</a:t>
            </a:r>
            <a:r>
              <a:rPr lang="ru-RU" b="1" dirty="0"/>
              <a:t> </a:t>
            </a:r>
            <a:r>
              <a:rPr lang="ru-RU" b="1" dirty="0" err="1"/>
              <a:t>сақталады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өздігінен</a:t>
            </a:r>
            <a:r>
              <a:rPr lang="ru-RU" b="1" dirty="0"/>
              <a:t> </a:t>
            </a:r>
            <a:r>
              <a:rPr lang="ru-RU" b="1" dirty="0" err="1"/>
              <a:t>регрессияға</a:t>
            </a:r>
            <a:r>
              <a:rPr lang="ru-RU" b="1" dirty="0"/>
              <a:t> </a:t>
            </a:r>
            <a:r>
              <a:rPr lang="ru-RU" b="1" dirty="0" err="1"/>
              <a:t>ұшырайды</a:t>
            </a:r>
            <a:r>
              <a:rPr lang="ru-RU" b="1" dirty="0"/>
              <a:t>, тез </a:t>
            </a:r>
            <a:r>
              <a:rPr lang="ru-RU" b="1" dirty="0" err="1"/>
              <a:t>пайда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 </a:t>
            </a:r>
            <a:r>
              <a:rPr lang="ru-RU" b="1" dirty="0" err="1"/>
              <a:t>Көбінесе</a:t>
            </a:r>
            <a:r>
              <a:rPr lang="ru-RU" b="1" dirty="0"/>
              <a:t> </a:t>
            </a:r>
            <a:r>
              <a:rPr lang="ru-RU" b="1" dirty="0" err="1"/>
              <a:t>оша</a:t>
            </a:r>
            <a:r>
              <a:rPr lang="kk-KZ" b="1" dirty="0"/>
              <a:t>қтық бұзылыстарға</a:t>
            </a:r>
            <a:r>
              <a:rPr lang="ru-RU" b="1" dirty="0"/>
              <a:t>, </a:t>
            </a:r>
            <a:r>
              <a:rPr lang="ru-RU" b="1" dirty="0" err="1"/>
              <a:t>сирек</a:t>
            </a:r>
            <a:r>
              <a:rPr lang="ru-RU" b="1" dirty="0"/>
              <a:t> </a:t>
            </a:r>
            <a:r>
              <a:rPr lang="ru-RU" b="1" dirty="0" err="1"/>
              <a:t>жағдайда</a:t>
            </a:r>
            <a:r>
              <a:rPr lang="ru-RU" b="1" dirty="0"/>
              <a:t> </a:t>
            </a:r>
            <a:r>
              <a:rPr lang="ru-RU" b="1" dirty="0" err="1"/>
              <a:t>толық</a:t>
            </a:r>
            <a:r>
              <a:rPr lang="ru-RU" b="1" dirty="0"/>
              <a:t> ми </a:t>
            </a:r>
            <a:r>
              <a:rPr lang="ru-RU" b="1" dirty="0" err="1"/>
              <a:t>функциясының</a:t>
            </a:r>
            <a:r>
              <a:rPr lang="ru-RU" b="1" dirty="0"/>
              <a:t> </a:t>
            </a:r>
            <a:r>
              <a:rPr lang="ru-RU" b="1" dirty="0" err="1"/>
              <a:t>бұзылуына</a:t>
            </a:r>
            <a:r>
              <a:rPr lang="ru-RU" b="1" dirty="0"/>
              <a:t> </a:t>
            </a:r>
            <a:r>
              <a:rPr lang="ru-RU" b="1" dirty="0" err="1"/>
              <a:t>әкеледі</a:t>
            </a:r>
            <a:r>
              <a:rPr lang="ru-RU" b="1" dirty="0"/>
              <a:t>.</a:t>
            </a:r>
          </a:p>
          <a:p>
            <a:r>
              <a:rPr lang="ru-RU" b="1" dirty="0" err="1"/>
              <a:t>Тиа</a:t>
            </a:r>
            <a:r>
              <a:rPr lang="ru-RU" b="1" dirty="0"/>
              <a:t> </a:t>
            </a:r>
            <a:r>
              <a:rPr lang="ru-RU" b="1" dirty="0" err="1"/>
              <a:t>себептері</a:t>
            </a:r>
            <a:r>
              <a:rPr lang="ru-RU" b="1" dirty="0"/>
              <a:t> </a:t>
            </a:r>
            <a:r>
              <a:rPr lang="ru-RU" b="1" dirty="0" err="1"/>
              <a:t>ишемиялық</a:t>
            </a:r>
            <a:r>
              <a:rPr lang="ru-RU" b="1" dirty="0"/>
              <a:t> </a:t>
            </a:r>
            <a:r>
              <a:rPr lang="ru-RU" b="1" dirty="0" err="1"/>
              <a:t>инсультпен</a:t>
            </a:r>
            <a:r>
              <a:rPr lang="ru-RU" b="1" dirty="0"/>
              <a:t> </a:t>
            </a:r>
            <a:r>
              <a:rPr lang="ru-RU" b="1" dirty="0" err="1"/>
              <a:t>бірдей</a:t>
            </a:r>
            <a:r>
              <a:rPr lang="ru-RU" b="1" dirty="0"/>
              <a:t>. </a:t>
            </a:r>
          </a:p>
          <a:p>
            <a:r>
              <a:rPr lang="ru-RU" b="1" dirty="0"/>
              <a:t>ТИА </a:t>
            </a:r>
            <a:r>
              <a:rPr lang="ru-RU" b="1" dirty="0" err="1"/>
              <a:t>ишемиялық</a:t>
            </a:r>
            <a:r>
              <a:rPr lang="ru-RU" b="1" dirty="0"/>
              <a:t> </a:t>
            </a:r>
            <a:r>
              <a:rPr lang="ru-RU" b="1" dirty="0" err="1"/>
              <a:t>инсульттің</a:t>
            </a:r>
            <a:r>
              <a:rPr lang="ru-RU" b="1" dirty="0"/>
              <a:t> </a:t>
            </a:r>
            <a:r>
              <a:rPr lang="ru-RU" b="1" dirty="0" err="1"/>
              <a:t>қауіп</a:t>
            </a:r>
            <a:r>
              <a:rPr lang="ru-RU" b="1" dirty="0"/>
              <a:t> факторы </a:t>
            </a:r>
            <a:r>
              <a:rPr lang="ru-RU" b="1" dirty="0" err="1"/>
              <a:t>болып</a:t>
            </a:r>
            <a:r>
              <a:rPr lang="ru-RU" b="1" dirty="0"/>
              <a:t> </a:t>
            </a:r>
            <a:r>
              <a:rPr lang="ru-RU" b="1" dirty="0" err="1"/>
              <a:t>табылады</a:t>
            </a:r>
            <a:r>
              <a:rPr lang="ru-RU" b="1" dirty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D0633-4375-950C-BFC5-8AC4A5DC5AA7}"/>
              </a:ext>
            </a:extLst>
          </p:cNvPr>
          <p:cNvSpPr txBox="1"/>
          <p:nvPr/>
        </p:nvSpPr>
        <p:spPr>
          <a:xfrm>
            <a:off x="3203848" y="5661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ишемиялық</a:t>
            </a:r>
            <a:r>
              <a:rPr lang="ru-RU" dirty="0"/>
              <a:t> </a:t>
            </a:r>
            <a:r>
              <a:rPr lang="ru-RU" dirty="0" err="1"/>
              <a:t>шабуыл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BA415-11F1-438A-8154-B80703CD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Тамыр</a:t>
            </a:r>
            <a:r>
              <a:rPr lang="ru-RU" sz="2400" b="1" dirty="0"/>
              <a:t> </a:t>
            </a:r>
            <a:r>
              <a:rPr lang="ru-RU" sz="2400" b="1" dirty="0" err="1"/>
              <a:t>ішілік</a:t>
            </a:r>
            <a:r>
              <a:rPr lang="ru-RU" sz="2400" b="1" dirty="0"/>
              <a:t> ТЛТ </a:t>
            </a:r>
            <a:r>
              <a:rPr lang="ru-RU" sz="2400" b="1" dirty="0" err="1"/>
              <a:t>көрсеткіштері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E8AF6-3790-44CC-871C-D0DAF873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264554"/>
            <a:ext cx="7056784" cy="5116773"/>
          </a:xfrm>
        </p:spPr>
        <p:txBody>
          <a:bodyPr>
            <a:normAutofit/>
          </a:bodyPr>
          <a:lstStyle/>
          <a:p>
            <a:r>
              <a:rPr lang="ru-RU" sz="2000" b="1" dirty="0"/>
              <a:t>1. </a:t>
            </a:r>
            <a:r>
              <a:rPr lang="ru-RU" sz="2000" b="1" dirty="0" err="1"/>
              <a:t>Ишемиялық</a:t>
            </a:r>
            <a:r>
              <a:rPr lang="ru-RU" sz="2000" b="1" dirty="0"/>
              <a:t> </a:t>
            </a:r>
            <a:r>
              <a:rPr lang="ru-RU" sz="2000" b="1" dirty="0" err="1"/>
              <a:t>инсульттің</a:t>
            </a:r>
            <a:r>
              <a:rPr lang="ru-RU" sz="2000" b="1" dirty="0"/>
              <a:t> </a:t>
            </a:r>
            <a:r>
              <a:rPr lang="ru-RU" sz="2000" b="1" dirty="0" err="1"/>
              <a:t>клиникалық</a:t>
            </a:r>
            <a:r>
              <a:rPr lang="ru-RU" sz="2000" b="1" dirty="0"/>
              <a:t> диагнозы</a:t>
            </a:r>
          </a:p>
          <a:p>
            <a:r>
              <a:rPr lang="ru-RU" sz="2000" b="1" dirty="0"/>
              <a:t>2. </a:t>
            </a:r>
            <a:r>
              <a:rPr lang="ru-RU" sz="2000" b="1" dirty="0" err="1"/>
              <a:t>Жасы</a:t>
            </a:r>
            <a:r>
              <a:rPr lang="ru-RU" sz="2000" b="1" dirty="0"/>
              <a:t> 18-ден 80 </a:t>
            </a:r>
            <a:r>
              <a:rPr lang="ru-RU" sz="2000" b="1" dirty="0" err="1"/>
              <a:t>жасқа</a:t>
            </a:r>
            <a:r>
              <a:rPr lang="ru-RU" sz="2000" b="1" dirty="0"/>
              <a:t> </a:t>
            </a:r>
            <a:r>
              <a:rPr lang="ru-RU" sz="2000" b="1" dirty="0" err="1"/>
              <a:t>дейін</a:t>
            </a:r>
            <a:endParaRPr lang="ru-RU" sz="2000" b="1" dirty="0"/>
          </a:p>
          <a:p>
            <a:r>
              <a:rPr lang="en-US" sz="2000" b="1" dirty="0"/>
              <a:t>3</a:t>
            </a:r>
            <a:r>
              <a:rPr lang="kk-KZ" sz="2000" b="1" dirty="0"/>
              <a:t>. </a:t>
            </a:r>
            <a:r>
              <a:rPr lang="ru-RU" sz="2000" b="1" dirty="0" err="1"/>
              <a:t>Аурудың</a:t>
            </a:r>
            <a:r>
              <a:rPr lang="ru-RU" sz="2000" b="1" dirty="0"/>
              <a:t> </a:t>
            </a:r>
            <a:r>
              <a:rPr lang="ru-RU" sz="2000" b="1" dirty="0" err="1"/>
              <a:t>басталуынан</a:t>
            </a:r>
            <a:r>
              <a:rPr lang="ru-RU" sz="2000" b="1" dirty="0"/>
              <a:t> 3 </a:t>
            </a:r>
            <a:r>
              <a:rPr lang="ru-RU" sz="2000" b="1" dirty="0" err="1"/>
              <a:t>сағаттан</a:t>
            </a:r>
            <a:r>
              <a:rPr lang="ru-RU" sz="2000" b="1" dirty="0"/>
              <a:t> </a:t>
            </a:r>
            <a:r>
              <a:rPr lang="ru-RU" sz="2000" b="1" dirty="0" err="1"/>
              <a:t>аспайтын</a:t>
            </a:r>
            <a:r>
              <a:rPr lang="ru-RU" sz="2000" b="1" dirty="0"/>
              <a:t> </a:t>
            </a:r>
            <a:r>
              <a:rPr lang="ru-RU" sz="2000" b="1" dirty="0" err="1"/>
              <a:t>уақыт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err="1"/>
              <a:t>Жүйелі</a:t>
            </a:r>
            <a:r>
              <a:rPr lang="ru-RU" sz="2000" b="1" dirty="0"/>
              <a:t> </a:t>
            </a:r>
            <a:r>
              <a:rPr lang="ru-RU" sz="2000" b="1" dirty="0" err="1"/>
              <a:t>көктамыр</a:t>
            </a:r>
            <a:r>
              <a:rPr lang="ru-RU" sz="2000" b="1" dirty="0"/>
              <a:t> </a:t>
            </a:r>
            <a:r>
              <a:rPr lang="ru-RU" sz="2000" b="1" dirty="0" err="1"/>
              <a:t>ішіне</a:t>
            </a:r>
            <a:r>
              <a:rPr lang="ru-RU" sz="2000" b="1" dirty="0"/>
              <a:t> тромболизис </a:t>
            </a:r>
            <a:r>
              <a:rPr lang="ru-RU" sz="2000" b="1" dirty="0" err="1"/>
              <a:t>тромболитик</a:t>
            </a:r>
            <a:r>
              <a:rPr lang="ru-RU" sz="2000" b="1" dirty="0"/>
              <a:t> </a:t>
            </a:r>
            <a:r>
              <a:rPr lang="ru-RU" sz="2000" b="1" dirty="0" err="1"/>
              <a:t>ретінде</a:t>
            </a:r>
            <a:r>
              <a:rPr lang="ru-RU" sz="2000" b="1" dirty="0"/>
              <a:t> </a:t>
            </a:r>
            <a:r>
              <a:rPr lang="ru-RU" sz="2000" b="1" dirty="0" err="1"/>
              <a:t>фибриногеннің</a:t>
            </a:r>
            <a:r>
              <a:rPr lang="ru-RU" sz="2000" b="1" dirty="0"/>
              <a:t> </a:t>
            </a:r>
            <a:r>
              <a:rPr lang="ru-RU" sz="2000" b="1" dirty="0" err="1"/>
              <a:t>рекомбинантты</a:t>
            </a:r>
            <a:r>
              <a:rPr lang="ru-RU" sz="2000" b="1" dirty="0"/>
              <a:t> </a:t>
            </a:r>
            <a:r>
              <a:rPr lang="ru-RU" sz="2000" b="1" dirty="0" err="1"/>
              <a:t>тіндік</a:t>
            </a:r>
            <a:r>
              <a:rPr lang="ru-RU" sz="2000" b="1" dirty="0"/>
              <a:t> активаторы (</a:t>
            </a:r>
            <a:r>
              <a:rPr lang="en-US" sz="2000" b="1" dirty="0"/>
              <a:t>RT-PA) </a:t>
            </a:r>
            <a:r>
              <a:rPr lang="kk-KZ" sz="2000" b="1" dirty="0"/>
              <a:t>қолданылады. Олар:</a:t>
            </a:r>
            <a:r>
              <a:rPr lang="ru-RU" sz="2000" b="1" dirty="0" err="1"/>
              <a:t>Альтеплаза</a:t>
            </a:r>
            <a:r>
              <a:rPr lang="ru-RU" sz="2000" b="1" dirty="0"/>
              <a:t>, </a:t>
            </a:r>
            <a:r>
              <a:rPr lang="ru-RU" sz="2000" b="1" dirty="0" err="1"/>
              <a:t>Актилизе</a:t>
            </a:r>
            <a:r>
              <a:rPr lang="ru-RU" sz="2000" b="1" dirty="0"/>
              <a:t>. </a:t>
            </a:r>
            <a:r>
              <a:rPr lang="ru-RU" sz="2000" b="1" dirty="0" err="1"/>
              <a:t>Науқастың</a:t>
            </a:r>
            <a:r>
              <a:rPr lang="ru-RU" sz="2000" b="1" dirty="0"/>
              <a:t> </a:t>
            </a:r>
            <a:r>
              <a:rPr lang="ru-RU" sz="2000" b="1" dirty="0" err="1"/>
              <a:t>дене</a:t>
            </a:r>
            <a:r>
              <a:rPr lang="ru-RU" sz="2000" b="1" dirty="0"/>
              <a:t> </a:t>
            </a:r>
            <a:r>
              <a:rPr lang="ru-RU" sz="2000" b="1" dirty="0" err="1"/>
              <a:t>салмағына</a:t>
            </a:r>
            <a:r>
              <a:rPr lang="ru-RU" sz="2000" b="1" dirty="0"/>
              <a:t> 0,9 мг / кг </a:t>
            </a:r>
            <a:r>
              <a:rPr lang="ru-RU" sz="2000" b="1" dirty="0" err="1"/>
              <a:t>дозада</a:t>
            </a:r>
            <a:r>
              <a:rPr lang="ru-RU" sz="2000" b="1" dirty="0"/>
              <a:t> </a:t>
            </a:r>
            <a:r>
              <a:rPr lang="ru-RU" sz="2000" b="1" dirty="0" err="1"/>
              <a:t>пайдаланылады</a:t>
            </a:r>
            <a:r>
              <a:rPr lang="ru-RU" sz="2000" b="1" dirty="0"/>
              <a:t>, </a:t>
            </a:r>
            <a:r>
              <a:rPr lang="ru-RU" sz="2000" b="1" dirty="0" err="1"/>
              <a:t>препараттың</a:t>
            </a:r>
            <a:r>
              <a:rPr lang="ru-RU" sz="2000" b="1" dirty="0"/>
              <a:t> 10% - ы </a:t>
            </a:r>
            <a:r>
              <a:rPr lang="ru-RU" sz="2000" b="1" dirty="0" err="1"/>
              <a:t>көктамыр</a:t>
            </a:r>
            <a:r>
              <a:rPr lang="ru-RU" sz="2000" b="1" dirty="0"/>
              <a:t> </a:t>
            </a:r>
            <a:r>
              <a:rPr lang="ru-RU" sz="2000" b="1" dirty="0" err="1"/>
              <a:t>ішіне</a:t>
            </a:r>
            <a:r>
              <a:rPr lang="ru-RU" sz="2000" b="1" dirty="0"/>
              <a:t> </a:t>
            </a:r>
            <a:r>
              <a:rPr lang="ru-RU" sz="2000" b="1" dirty="0" err="1"/>
              <a:t>болюсно</a:t>
            </a:r>
            <a:r>
              <a:rPr lang="ru-RU" sz="2000" b="1" dirty="0"/>
              <a:t>, </a:t>
            </a:r>
            <a:r>
              <a:rPr lang="ru-RU" sz="2000" b="1" dirty="0" err="1"/>
              <a:t>қалған</a:t>
            </a:r>
            <a:r>
              <a:rPr lang="ru-RU" sz="2000" b="1" dirty="0"/>
              <a:t> </a:t>
            </a:r>
            <a:r>
              <a:rPr lang="ru-RU" sz="2000" b="1" dirty="0" err="1"/>
              <a:t>дозаны</a:t>
            </a:r>
            <a:r>
              <a:rPr lang="ru-RU" sz="2000" b="1" dirty="0"/>
              <a:t> </a:t>
            </a:r>
            <a:r>
              <a:rPr lang="ru-RU" sz="2000" b="1" dirty="0" err="1"/>
              <a:t>ишемиялық</a:t>
            </a:r>
            <a:r>
              <a:rPr lang="ru-RU" sz="2000" b="1" dirty="0"/>
              <a:t> инсульт </a:t>
            </a:r>
            <a:r>
              <a:rPr lang="ru-RU" sz="2000" b="1" dirty="0" err="1"/>
              <a:t>басталғаннан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3 </a:t>
            </a:r>
            <a:r>
              <a:rPr lang="ru-RU" sz="2000" b="1" dirty="0" err="1"/>
              <a:t>сағат</a:t>
            </a:r>
            <a:r>
              <a:rPr lang="ru-RU" sz="2000" b="1" dirty="0"/>
              <a:t> </a:t>
            </a:r>
            <a:r>
              <a:rPr lang="ru-RU" sz="2000" b="1" dirty="0" err="1"/>
              <a:t>ішінде</a:t>
            </a:r>
            <a:r>
              <a:rPr lang="ru-RU" sz="2000" b="1" dirty="0"/>
              <a:t> </a:t>
            </a:r>
            <a:r>
              <a:rPr lang="ru-RU" sz="2000" b="1" dirty="0" err="1"/>
              <a:t>мүмкіндігінше</a:t>
            </a:r>
            <a:r>
              <a:rPr lang="ru-RU" sz="2000" b="1" dirty="0"/>
              <a:t> </a:t>
            </a:r>
            <a:r>
              <a:rPr lang="ru-RU" sz="2000" b="1" dirty="0" err="1"/>
              <a:t>ерте</a:t>
            </a:r>
            <a:r>
              <a:rPr lang="ru-RU" sz="2000" b="1" dirty="0"/>
              <a:t> </a:t>
            </a:r>
            <a:r>
              <a:rPr lang="ru-RU" sz="2000" b="1" dirty="0" err="1"/>
              <a:t>көктамыр</a:t>
            </a:r>
            <a:r>
              <a:rPr lang="ru-RU" sz="2000" b="1" dirty="0"/>
              <a:t> </a:t>
            </a:r>
            <a:r>
              <a:rPr lang="ru-RU" sz="2000" b="1" dirty="0" err="1"/>
              <a:t>ішіне</a:t>
            </a:r>
            <a:r>
              <a:rPr lang="ru-RU" sz="2000" b="1" dirty="0"/>
              <a:t> </a:t>
            </a:r>
            <a:r>
              <a:rPr lang="ru-RU" sz="2000" b="1" dirty="0" err="1"/>
              <a:t>тамшылатып</a:t>
            </a:r>
            <a:r>
              <a:rPr lang="ru-RU" sz="2000" b="1" dirty="0"/>
              <a:t> 60 минут </a:t>
            </a:r>
            <a:r>
              <a:rPr lang="ru-RU" sz="2000" b="1" dirty="0" err="1"/>
              <a:t>ішінде</a:t>
            </a:r>
            <a:r>
              <a:rPr lang="ru-RU" sz="2000" b="1" dirty="0"/>
              <a:t> </a:t>
            </a:r>
            <a:r>
              <a:rPr lang="ru-RU" sz="2000" b="1" dirty="0" err="1"/>
              <a:t>енгізеді</a:t>
            </a:r>
            <a:r>
              <a:rPr lang="ru-RU" sz="2000" b="1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19430E-7A60-4574-A24C-E56E84EA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08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84691-9611-4593-AC0F-9E3F9B28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1679"/>
            <a:ext cx="6589199" cy="788666"/>
          </a:xfrm>
        </p:spPr>
        <p:txBody>
          <a:bodyPr>
            <a:normAutofit/>
          </a:bodyPr>
          <a:lstStyle/>
          <a:p>
            <a:r>
              <a:rPr lang="en-US" sz="2400" b="1" dirty="0"/>
              <a:t>TLT </a:t>
            </a:r>
            <a:r>
              <a:rPr lang="ru-RU" sz="2400" b="1" dirty="0" err="1"/>
              <a:t>үшін</a:t>
            </a:r>
            <a:r>
              <a:rPr lang="ru-RU" sz="2400" b="1" dirty="0"/>
              <a:t> </a:t>
            </a:r>
            <a:r>
              <a:rPr lang="ru-RU" sz="2400" b="1" dirty="0" err="1"/>
              <a:t>қарсы</a:t>
            </a:r>
            <a:r>
              <a:rPr lang="ru-RU" sz="2400" b="1" dirty="0"/>
              <a:t> </a:t>
            </a:r>
            <a:r>
              <a:rPr lang="ru-RU" sz="2400" b="1" dirty="0" err="1"/>
              <a:t>көрсеткіштер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D5985-73CE-4628-96A0-ECE1641FD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105" y="787783"/>
            <a:ext cx="8064895" cy="612764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Алғашқы</a:t>
            </a:r>
            <a:r>
              <a:rPr lang="ru-RU" b="1" dirty="0"/>
              <a:t> </a:t>
            </a:r>
            <a:r>
              <a:rPr lang="ru-RU" b="1" dirty="0" err="1"/>
              <a:t>белгілердің</a:t>
            </a:r>
            <a:r>
              <a:rPr lang="ru-RU" b="1" dirty="0"/>
              <a:t> </a:t>
            </a:r>
            <a:r>
              <a:rPr lang="ru-RU" b="1" dirty="0" err="1"/>
              <a:t>пайда</a:t>
            </a:r>
            <a:r>
              <a:rPr lang="ru-RU" b="1" dirty="0"/>
              <a:t> болу </a:t>
            </a:r>
            <a:r>
              <a:rPr lang="ru-RU" b="1" dirty="0" err="1"/>
              <a:t>уақыты</a:t>
            </a:r>
            <a:r>
              <a:rPr lang="ru-RU" b="1" dirty="0"/>
              <a:t> </a:t>
            </a:r>
            <a:r>
              <a:rPr lang="ru-RU" b="1" dirty="0" err="1"/>
              <a:t>көктамыр</a:t>
            </a:r>
            <a:r>
              <a:rPr lang="ru-RU" b="1" dirty="0"/>
              <a:t> </a:t>
            </a:r>
            <a:r>
              <a:rPr lang="ru-RU" b="1" dirty="0" err="1"/>
              <a:t>ішіне</a:t>
            </a:r>
            <a:r>
              <a:rPr lang="ru-RU" b="1" dirty="0"/>
              <a:t> тромболизис </a:t>
            </a:r>
            <a:r>
              <a:rPr lang="ru-RU" b="1" dirty="0" err="1"/>
              <a:t>жүргізу</a:t>
            </a:r>
            <a:r>
              <a:rPr lang="ru-RU" b="1" dirty="0"/>
              <a:t> </a:t>
            </a:r>
            <a:r>
              <a:rPr lang="ru-RU" b="1" dirty="0" err="1"/>
              <a:t>кезінде</a:t>
            </a:r>
            <a:r>
              <a:rPr lang="ru-RU" b="1" dirty="0"/>
              <a:t> </a:t>
            </a:r>
            <a:r>
              <a:rPr lang="ru-RU" b="1" dirty="0" err="1"/>
              <a:t>аурудың</a:t>
            </a:r>
            <a:r>
              <a:rPr lang="ru-RU" b="1" dirty="0"/>
              <a:t> </a:t>
            </a:r>
            <a:r>
              <a:rPr lang="ru-RU" b="1" dirty="0" err="1"/>
              <a:t>басталуынан</a:t>
            </a:r>
            <a:r>
              <a:rPr lang="ru-RU" b="1" dirty="0"/>
              <a:t> 3 </a:t>
            </a:r>
            <a:r>
              <a:rPr lang="ru-RU" b="1" dirty="0" err="1"/>
              <a:t>сағаттан</a:t>
            </a:r>
            <a:r>
              <a:rPr lang="ru-RU" b="1" dirty="0"/>
              <a:t> </a:t>
            </a:r>
            <a:r>
              <a:rPr lang="ru-RU" b="1" dirty="0" err="1"/>
              <a:t>артық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артерияішілік</a:t>
            </a:r>
            <a:r>
              <a:rPr lang="ru-RU" b="1" dirty="0"/>
              <a:t> тромболизис </a:t>
            </a:r>
            <a:r>
              <a:rPr lang="ru-RU" b="1" dirty="0" err="1"/>
              <a:t>кезінде</a:t>
            </a:r>
            <a:r>
              <a:rPr lang="ru-RU" b="1" dirty="0"/>
              <a:t> 6 </a:t>
            </a:r>
            <a:r>
              <a:rPr lang="ru-RU" b="1" dirty="0" err="1"/>
              <a:t>сағаттан</a:t>
            </a:r>
            <a:r>
              <a:rPr lang="ru-RU" b="1" dirty="0"/>
              <a:t> </a:t>
            </a:r>
            <a:r>
              <a:rPr lang="ru-RU" b="1" dirty="0" err="1"/>
              <a:t>артық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белгісіз</a:t>
            </a:r>
            <a:r>
              <a:rPr lang="ru-RU" b="1" dirty="0"/>
              <a:t> (</a:t>
            </a:r>
            <a:r>
              <a:rPr lang="ru-RU" b="1" dirty="0" err="1"/>
              <a:t>мысалы</a:t>
            </a:r>
            <a:r>
              <a:rPr lang="ru-RU" b="1" dirty="0"/>
              <a:t>, "</a:t>
            </a:r>
            <a:r>
              <a:rPr lang="ru-RU" b="1" dirty="0" err="1"/>
              <a:t>түнгі</a:t>
            </a:r>
            <a:r>
              <a:rPr lang="ru-RU" b="1" dirty="0"/>
              <a:t>" инсульт).</a:t>
            </a:r>
          </a:p>
          <a:p>
            <a:r>
              <a:rPr lang="ru-RU" b="1" dirty="0"/>
              <a:t>2. </a:t>
            </a:r>
            <a:r>
              <a:rPr lang="ru-RU" b="1" dirty="0" err="1"/>
              <a:t>Систолалық</a:t>
            </a:r>
            <a:r>
              <a:rPr lang="ru-RU" b="1" dirty="0"/>
              <a:t> АҚ 185 </a:t>
            </a:r>
            <a:r>
              <a:rPr lang="ru-RU" b="1" dirty="0" err="1"/>
              <a:t>мм.рт.ст</a:t>
            </a:r>
            <a:r>
              <a:rPr lang="ru-RU" b="1" dirty="0"/>
              <a:t>. </a:t>
            </a:r>
            <a:r>
              <a:rPr lang="ru-RU" b="1" dirty="0" err="1"/>
              <a:t>артық</a:t>
            </a:r>
            <a:r>
              <a:rPr lang="ru-RU" b="1" dirty="0"/>
              <a:t>, </a:t>
            </a:r>
            <a:r>
              <a:rPr lang="ru-RU" b="1" dirty="0" err="1"/>
              <a:t>диастолалық</a:t>
            </a:r>
            <a:r>
              <a:rPr lang="ru-RU" b="1" dirty="0"/>
              <a:t> АҚ 105 </a:t>
            </a:r>
            <a:r>
              <a:rPr lang="ru-RU" b="1" dirty="0" err="1"/>
              <a:t>мм.рт.ст</a:t>
            </a:r>
            <a:r>
              <a:rPr lang="ru-RU" b="1" dirty="0"/>
              <a:t>. </a:t>
            </a:r>
            <a:r>
              <a:rPr lang="ru-RU" b="1" dirty="0" err="1"/>
              <a:t>артық</a:t>
            </a:r>
            <a:r>
              <a:rPr lang="ru-RU" b="1" dirty="0"/>
              <a:t>. </a:t>
            </a:r>
          </a:p>
          <a:p>
            <a:r>
              <a:rPr lang="ru-RU" b="1" dirty="0"/>
              <a:t>3. КТ- и\или МРТ- </a:t>
            </a:r>
            <a:r>
              <a:rPr lang="ru-RU" b="1" dirty="0" err="1"/>
              <a:t>интракраниальды</a:t>
            </a:r>
            <a:r>
              <a:rPr lang="ru-RU" b="1" dirty="0"/>
              <a:t> </a:t>
            </a:r>
            <a:r>
              <a:rPr lang="ru-RU" b="1" dirty="0" err="1"/>
              <a:t>қан</a:t>
            </a:r>
            <a:r>
              <a:rPr lang="ru-RU" b="1" dirty="0"/>
              <a:t> </a:t>
            </a:r>
            <a:r>
              <a:rPr lang="ru-RU" b="1" dirty="0" err="1"/>
              <a:t>кетудің</a:t>
            </a:r>
            <a:r>
              <a:rPr lang="ru-RU" b="1" dirty="0"/>
              <a:t> </a:t>
            </a:r>
            <a:r>
              <a:rPr lang="ru-RU" b="1" dirty="0" err="1"/>
              <a:t>белгілері</a:t>
            </a:r>
            <a:r>
              <a:rPr lang="ru-RU" b="1" dirty="0"/>
              <a:t>, ми </a:t>
            </a:r>
            <a:r>
              <a:rPr lang="ru-RU" b="1" dirty="0" err="1"/>
              <a:t>ісіктері</a:t>
            </a:r>
            <a:r>
              <a:rPr lang="ru-RU" b="1" dirty="0"/>
              <a:t>, </a:t>
            </a:r>
            <a:r>
              <a:rPr lang="ru-RU" b="1" dirty="0" err="1"/>
              <a:t>артериовенозды</a:t>
            </a:r>
            <a:r>
              <a:rPr lang="ru-RU" b="1" dirty="0"/>
              <a:t> </a:t>
            </a:r>
            <a:r>
              <a:rPr lang="ru-RU" b="1" dirty="0" err="1"/>
              <a:t>ақаулар</a:t>
            </a:r>
            <a:r>
              <a:rPr lang="ru-RU" b="1" dirty="0"/>
              <a:t>, ми </a:t>
            </a:r>
            <a:r>
              <a:rPr lang="ru-RU" b="1" dirty="0" err="1"/>
              <a:t>абсцессі</a:t>
            </a:r>
            <a:r>
              <a:rPr lang="ru-RU" b="1" dirty="0"/>
              <a:t>, </a:t>
            </a:r>
            <a:r>
              <a:rPr lang="ru-RU" b="1" dirty="0" err="1"/>
              <a:t>церебральды</a:t>
            </a:r>
            <a:r>
              <a:rPr lang="ru-RU" b="1" dirty="0"/>
              <a:t> </a:t>
            </a:r>
            <a:r>
              <a:rPr lang="ru-RU" b="1" dirty="0" err="1"/>
              <a:t>тамырлардың</a:t>
            </a:r>
            <a:r>
              <a:rPr lang="ru-RU" b="1" dirty="0"/>
              <a:t> </a:t>
            </a:r>
            <a:r>
              <a:rPr lang="ru-RU" b="1" dirty="0" err="1"/>
              <a:t>аневризмалары</a:t>
            </a:r>
            <a:r>
              <a:rPr lang="ru-RU" b="1" dirty="0"/>
              <a:t>.</a:t>
            </a:r>
          </a:p>
          <a:p>
            <a:r>
              <a:rPr lang="ru-RU" b="1" dirty="0"/>
              <a:t>4. КТ- и\или МРТ - </a:t>
            </a:r>
            <a:r>
              <a:rPr lang="ru-RU" b="1" dirty="0" err="1"/>
              <a:t>мидың</a:t>
            </a:r>
            <a:r>
              <a:rPr lang="ru-RU" b="1" dirty="0"/>
              <a:t> </a:t>
            </a:r>
            <a:r>
              <a:rPr lang="ru-RU" b="1" dirty="0" err="1"/>
              <a:t>кең</a:t>
            </a:r>
            <a:r>
              <a:rPr lang="ru-RU" b="1" dirty="0"/>
              <a:t> </a:t>
            </a:r>
            <a:r>
              <a:rPr lang="ru-RU" b="1" dirty="0" err="1"/>
              <a:t>инфарктісінің</a:t>
            </a:r>
            <a:r>
              <a:rPr lang="ru-RU" b="1" dirty="0"/>
              <a:t> </a:t>
            </a:r>
            <a:r>
              <a:rPr lang="ru-RU" b="1" dirty="0" err="1"/>
              <a:t>белгілері</a:t>
            </a:r>
            <a:r>
              <a:rPr lang="ru-RU" b="1" dirty="0"/>
              <a:t>: ишемия </a:t>
            </a:r>
            <a:r>
              <a:rPr lang="ru-RU" b="1" dirty="0" err="1"/>
              <a:t>ошағы</a:t>
            </a:r>
            <a:r>
              <a:rPr lang="ru-RU" b="1" dirty="0"/>
              <a:t> </a:t>
            </a:r>
            <a:r>
              <a:rPr lang="ru-RU" b="1" dirty="0" err="1"/>
              <a:t>ортаңғы</a:t>
            </a:r>
            <a:r>
              <a:rPr lang="ru-RU" b="1" dirty="0"/>
              <a:t> ми </a:t>
            </a:r>
            <a:r>
              <a:rPr lang="ru-RU" b="1" dirty="0" err="1"/>
              <a:t>артериясының</a:t>
            </a:r>
            <a:r>
              <a:rPr lang="ru-RU" b="1" dirty="0"/>
              <a:t> </a:t>
            </a:r>
            <a:r>
              <a:rPr lang="ru-RU" b="1" dirty="0" err="1"/>
              <a:t>бассейнінен</a:t>
            </a:r>
            <a:r>
              <a:rPr lang="ru-RU" b="1" dirty="0"/>
              <a:t> </a:t>
            </a:r>
            <a:r>
              <a:rPr lang="ru-RU" b="1" dirty="0" err="1"/>
              <a:t>басқада</a:t>
            </a:r>
            <a:r>
              <a:rPr lang="ru-RU" b="1" dirty="0"/>
              <a:t> </a:t>
            </a:r>
            <a:r>
              <a:rPr lang="ru-RU" b="1" dirty="0" err="1"/>
              <a:t>аймақтарға</a:t>
            </a:r>
            <a:r>
              <a:rPr lang="ru-RU" b="1" dirty="0"/>
              <a:t> </a:t>
            </a:r>
            <a:r>
              <a:rPr lang="ru-RU" b="1" dirty="0" err="1"/>
              <a:t>таралуы</a:t>
            </a:r>
            <a:r>
              <a:rPr lang="ru-RU" b="1" dirty="0"/>
              <a:t>.</a:t>
            </a:r>
          </a:p>
          <a:p>
            <a:r>
              <a:rPr lang="ru-RU" b="1" dirty="0"/>
              <a:t>5. </a:t>
            </a:r>
            <a:r>
              <a:rPr lang="ru-RU" b="1" dirty="0" err="1"/>
              <a:t>Бактериальдық</a:t>
            </a:r>
            <a:r>
              <a:rPr lang="ru-RU" b="1" dirty="0"/>
              <a:t> эндокардит. </a:t>
            </a:r>
          </a:p>
          <a:p>
            <a:r>
              <a:rPr lang="ru-RU" b="1" dirty="0"/>
              <a:t>6. </a:t>
            </a:r>
            <a:r>
              <a:rPr lang="ru-RU" b="1" dirty="0" err="1"/>
              <a:t>Гипокоагуляция</a:t>
            </a:r>
            <a:r>
              <a:rPr lang="ru-RU" b="1" dirty="0"/>
              <a:t>. </a:t>
            </a:r>
            <a:r>
              <a:rPr lang="ru-RU" b="1" dirty="0" err="1"/>
              <a:t>Тікелей</a:t>
            </a:r>
            <a:r>
              <a:rPr lang="ru-RU" b="1" dirty="0"/>
              <a:t> </a:t>
            </a:r>
            <a:r>
              <a:rPr lang="ru-RU" b="1" dirty="0" err="1"/>
              <a:t>емес</a:t>
            </a:r>
            <a:r>
              <a:rPr lang="ru-RU" b="1" dirty="0"/>
              <a:t> </a:t>
            </a:r>
            <a:r>
              <a:rPr lang="ru-RU" b="1" dirty="0" err="1"/>
              <a:t>антикоагулянттар</a:t>
            </a:r>
            <a:r>
              <a:rPr lang="ru-RU" b="1" dirty="0"/>
              <a:t> </a:t>
            </a:r>
            <a:r>
              <a:rPr lang="ru-RU" b="1" dirty="0" err="1"/>
              <a:t>қабылдау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МНО 1,5-тен </a:t>
            </a:r>
            <a:r>
              <a:rPr lang="ru-RU" b="1" dirty="0" err="1"/>
              <a:t>төмен</a:t>
            </a:r>
            <a:r>
              <a:rPr lang="ru-RU" b="1" dirty="0"/>
              <a:t>. </a:t>
            </a:r>
            <a:r>
              <a:rPr lang="ru-RU" b="1" dirty="0" err="1"/>
              <a:t>Соңғы</a:t>
            </a:r>
            <a:r>
              <a:rPr lang="ru-RU" b="1" dirty="0"/>
              <a:t> 48 </a:t>
            </a:r>
            <a:r>
              <a:rPr lang="ru-RU" b="1" dirty="0" err="1"/>
              <a:t>сағатта</a:t>
            </a:r>
            <a:r>
              <a:rPr lang="ru-RU" b="1" dirty="0"/>
              <a:t> гепарин </a:t>
            </a:r>
            <a:r>
              <a:rPr lang="ru-RU" b="1" dirty="0" err="1"/>
              <a:t>енгізілген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АЧТВ </a:t>
            </a:r>
            <a:r>
              <a:rPr lang="ru-RU" b="1" dirty="0" err="1"/>
              <a:t>нормадан</a:t>
            </a:r>
            <a:r>
              <a:rPr lang="ru-RU" b="1" dirty="0"/>
              <a:t> </a:t>
            </a:r>
            <a:r>
              <a:rPr lang="ru-RU" b="1" dirty="0" err="1"/>
              <a:t>жоғары</a:t>
            </a:r>
            <a:r>
              <a:rPr lang="ru-RU" b="1" dirty="0"/>
              <a:t>.</a:t>
            </a:r>
          </a:p>
          <a:p>
            <a:r>
              <a:rPr lang="ru-RU" b="1" dirty="0"/>
              <a:t>7. 3 ай </a:t>
            </a:r>
            <a:r>
              <a:rPr lang="ru-RU" b="1" dirty="0" err="1"/>
              <a:t>ішінде</a:t>
            </a:r>
            <a:r>
              <a:rPr lang="ru-RU" b="1" dirty="0"/>
              <a:t> инсульт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ауыр</a:t>
            </a:r>
            <a:r>
              <a:rPr lang="ru-RU" b="1" dirty="0"/>
              <a:t> бас </a:t>
            </a:r>
            <a:r>
              <a:rPr lang="ru-RU" b="1" dirty="0" err="1"/>
              <a:t>сүйек</a:t>
            </a:r>
            <a:r>
              <a:rPr lang="ru-RU" b="1" dirty="0"/>
              <a:t>-ми </a:t>
            </a:r>
            <a:r>
              <a:rPr lang="ru-RU" b="1" dirty="0" err="1"/>
              <a:t>жарақаты</a:t>
            </a:r>
            <a:r>
              <a:rPr lang="ru-RU" b="1" dirty="0"/>
              <a:t>.</a:t>
            </a:r>
          </a:p>
          <a:p>
            <a:r>
              <a:rPr lang="ru-RU" b="1" dirty="0"/>
              <a:t>8. </a:t>
            </a:r>
            <a:r>
              <a:rPr lang="ru-RU" b="1" dirty="0" err="1"/>
              <a:t>Бақылау</a:t>
            </a:r>
            <a:r>
              <a:rPr lang="ru-RU" b="1" dirty="0"/>
              <a:t> </a:t>
            </a:r>
            <a:r>
              <a:rPr lang="ru-RU" b="1" dirty="0" err="1"/>
              <a:t>кезінде</a:t>
            </a:r>
            <a:r>
              <a:rPr lang="ru-RU" b="1" dirty="0"/>
              <a:t> </a:t>
            </a:r>
            <a:r>
              <a:rPr lang="ru-RU" b="1" dirty="0" err="1"/>
              <a:t>неврологиялық</a:t>
            </a:r>
            <a:r>
              <a:rPr lang="ru-RU" b="1" dirty="0"/>
              <a:t> </a:t>
            </a:r>
            <a:r>
              <a:rPr lang="ru-RU" b="1" dirty="0" err="1"/>
              <a:t>белгілер</a:t>
            </a:r>
            <a:r>
              <a:rPr lang="ru-RU" b="1" dirty="0"/>
              <a:t> </a:t>
            </a:r>
            <a:r>
              <a:rPr lang="ru-RU" b="1" dirty="0" err="1"/>
              <a:t>айтарлықтай</a:t>
            </a:r>
            <a:r>
              <a:rPr lang="ru-RU" b="1" dirty="0"/>
              <a:t> </a:t>
            </a:r>
            <a:r>
              <a:rPr lang="ru-RU" b="1" dirty="0" err="1"/>
              <a:t>қалпына</a:t>
            </a:r>
            <a:r>
              <a:rPr lang="ru-RU" b="1" dirty="0"/>
              <a:t> </a:t>
            </a:r>
            <a:r>
              <a:rPr lang="ru-RU" b="1" dirty="0" err="1"/>
              <a:t>келді</a:t>
            </a:r>
            <a:r>
              <a:rPr lang="ru-RU" b="1" dirty="0"/>
              <a:t>, </a:t>
            </a:r>
            <a:r>
              <a:rPr lang="ru-RU" b="1" dirty="0" err="1"/>
              <a:t>жеңіл</a:t>
            </a:r>
            <a:r>
              <a:rPr lang="ru-RU" b="1" dirty="0"/>
              <a:t> инсульт (</a:t>
            </a:r>
            <a:r>
              <a:rPr lang="en-US" b="1" dirty="0"/>
              <a:t>NIHSS 4 </a:t>
            </a:r>
            <a:r>
              <a:rPr lang="ru-RU" b="1" dirty="0" err="1"/>
              <a:t>баллдан</a:t>
            </a:r>
            <a:r>
              <a:rPr lang="ru-RU" b="1" dirty="0"/>
              <a:t> аз).</a:t>
            </a:r>
          </a:p>
          <a:p>
            <a:r>
              <a:rPr lang="ru-RU" b="1" dirty="0"/>
              <a:t>9. </a:t>
            </a:r>
            <a:r>
              <a:rPr lang="ru-RU" b="1" dirty="0" err="1"/>
              <a:t>Ауыр</a:t>
            </a:r>
            <a:r>
              <a:rPr lang="ru-RU" b="1" dirty="0"/>
              <a:t> инсульт (NIHSS 24 </a:t>
            </a:r>
            <a:r>
              <a:rPr lang="ru-RU" b="1" dirty="0" err="1"/>
              <a:t>баллдан</a:t>
            </a:r>
            <a:r>
              <a:rPr lang="ru-RU" b="1" dirty="0"/>
              <a:t> </a:t>
            </a:r>
            <a:r>
              <a:rPr lang="ru-RU" b="1" dirty="0" err="1"/>
              <a:t>жоғары</a:t>
            </a:r>
            <a:r>
              <a:rPr lang="ru-RU" b="1" dirty="0"/>
              <a:t>). </a:t>
            </a:r>
          </a:p>
          <a:p>
            <a:r>
              <a:rPr lang="ru-RU" b="1" dirty="0"/>
              <a:t>10 . </a:t>
            </a:r>
            <a:r>
              <a:rPr lang="ru-RU" b="1" dirty="0" err="1"/>
              <a:t>Жеңіл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оқшауланған</a:t>
            </a:r>
            <a:r>
              <a:rPr lang="ru-RU" b="1" dirty="0"/>
              <a:t> </a:t>
            </a:r>
            <a:r>
              <a:rPr lang="ru-RU" b="1" dirty="0" err="1"/>
              <a:t>неврологиялық</a:t>
            </a:r>
            <a:r>
              <a:rPr lang="ru-RU" b="1" dirty="0"/>
              <a:t> </a:t>
            </a:r>
            <a:r>
              <a:rPr lang="ru-RU" b="1" dirty="0" err="1"/>
              <a:t>симптомдар</a:t>
            </a:r>
            <a:r>
              <a:rPr lang="ru-RU" b="1" dirty="0"/>
              <a:t> (дизартрия, атаксия)</a:t>
            </a:r>
          </a:p>
          <a:p>
            <a:r>
              <a:rPr lang="ru-RU" b="1" dirty="0"/>
              <a:t>11. </a:t>
            </a:r>
            <a:r>
              <a:rPr lang="ru-RU" b="1" dirty="0" err="1"/>
              <a:t>Субарахноидальды</a:t>
            </a:r>
            <a:r>
              <a:rPr lang="ru-RU" b="1" dirty="0"/>
              <a:t> </a:t>
            </a:r>
            <a:r>
              <a:rPr lang="ru-RU" b="1" dirty="0" err="1"/>
              <a:t>қан</a:t>
            </a:r>
            <a:r>
              <a:rPr lang="ru-RU" b="1" dirty="0"/>
              <a:t> </a:t>
            </a:r>
            <a:r>
              <a:rPr lang="ru-RU" b="1" dirty="0" err="1"/>
              <a:t>құйылумен</a:t>
            </a:r>
            <a:r>
              <a:rPr lang="ru-RU" b="1" dirty="0"/>
              <a:t> </a:t>
            </a:r>
            <a:r>
              <a:rPr lang="ru-RU" b="1" dirty="0" err="1"/>
              <a:t>дифференциалды</a:t>
            </a:r>
            <a:r>
              <a:rPr lang="ru-RU" b="1" dirty="0"/>
              <a:t> диагноз </a:t>
            </a:r>
            <a:r>
              <a:rPr lang="ru-RU" b="1" dirty="0" err="1"/>
              <a:t>қойылады</a:t>
            </a:r>
            <a:r>
              <a:rPr lang="ru-RU" b="1" dirty="0"/>
              <a:t>.</a:t>
            </a:r>
          </a:p>
          <a:p>
            <a:r>
              <a:rPr lang="ru-RU" b="1" dirty="0"/>
              <a:t>12. </a:t>
            </a:r>
            <a:r>
              <a:rPr lang="ru-RU" b="1" dirty="0" err="1"/>
              <a:t>Анамнезінде</a:t>
            </a:r>
            <a:r>
              <a:rPr lang="ru-RU" b="1" dirty="0"/>
              <a:t> геморрагические инсульт.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646CF2-7595-4274-B6FA-E3DFB57B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70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CA6B88-DA62-439A-A961-8CF5F22D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88640"/>
            <a:ext cx="7812360" cy="65527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13. </a:t>
            </a:r>
            <a:r>
              <a:rPr lang="ru-RU" b="1" dirty="0" err="1"/>
              <a:t>Қант</a:t>
            </a:r>
            <a:r>
              <a:rPr lang="ru-RU" b="1" dirty="0"/>
              <a:t> </a:t>
            </a:r>
            <a:r>
              <a:rPr lang="ru-RU" b="1" dirty="0" err="1"/>
              <a:t>диабетімен</a:t>
            </a:r>
            <a:r>
              <a:rPr lang="ru-RU" b="1" dirty="0"/>
              <a:t> </a:t>
            </a:r>
            <a:r>
              <a:rPr lang="ru-RU" b="1" dirty="0" err="1"/>
              <a:t>ауыратын</a:t>
            </a:r>
            <a:r>
              <a:rPr lang="ru-RU" b="1" dirty="0"/>
              <a:t> </a:t>
            </a:r>
            <a:r>
              <a:rPr lang="ru-RU" b="1" dirty="0" err="1"/>
              <a:t>науқаста</a:t>
            </a:r>
            <a:r>
              <a:rPr lang="ru-RU" b="1" dirty="0"/>
              <a:t> </a:t>
            </a:r>
            <a:r>
              <a:rPr lang="ru-RU" b="1" dirty="0" err="1"/>
              <a:t>кез-келген</a:t>
            </a:r>
            <a:r>
              <a:rPr lang="ru-RU" b="1" dirty="0"/>
              <a:t> </a:t>
            </a:r>
            <a:r>
              <a:rPr lang="ru-RU" b="1" dirty="0" err="1"/>
              <a:t>этиологиядағы</a:t>
            </a:r>
            <a:r>
              <a:rPr lang="ru-RU" b="1" dirty="0"/>
              <a:t> </a:t>
            </a:r>
            <a:r>
              <a:rPr lang="ru-RU" b="1" dirty="0" err="1"/>
              <a:t>инсульттары</a:t>
            </a:r>
            <a:r>
              <a:rPr lang="ru-RU" b="1" dirty="0"/>
              <a:t>. </a:t>
            </a:r>
          </a:p>
          <a:p>
            <a:r>
              <a:rPr lang="ru-RU" b="1" dirty="0"/>
              <a:t>14. </a:t>
            </a:r>
            <a:r>
              <a:rPr lang="ru-RU" b="1" dirty="0" err="1"/>
              <a:t>Соңғы</a:t>
            </a:r>
            <a:r>
              <a:rPr lang="ru-RU" b="1" dirty="0"/>
              <a:t> 3 ай </a:t>
            </a:r>
            <a:r>
              <a:rPr lang="ru-RU" b="1" dirty="0" err="1"/>
              <a:t>ішінде</a:t>
            </a:r>
            <a:r>
              <a:rPr lang="ru-RU" b="1" dirty="0"/>
              <a:t> миокард </a:t>
            </a:r>
            <a:r>
              <a:rPr lang="ru-RU" b="1" dirty="0" err="1"/>
              <a:t>инфарктісі</a:t>
            </a:r>
            <a:r>
              <a:rPr lang="ru-RU" b="1" dirty="0"/>
              <a:t>.</a:t>
            </a:r>
          </a:p>
          <a:p>
            <a:r>
              <a:rPr lang="ru-RU" b="1" dirty="0"/>
              <a:t>15. </a:t>
            </a:r>
            <a:r>
              <a:rPr lang="ru-RU" b="1" dirty="0" err="1"/>
              <a:t>Соңғы</a:t>
            </a:r>
            <a:r>
              <a:rPr lang="ru-RU" b="1" dirty="0"/>
              <a:t> 3 </a:t>
            </a:r>
            <a:r>
              <a:rPr lang="ru-RU" b="1" dirty="0" err="1"/>
              <a:t>аптада</a:t>
            </a:r>
            <a:r>
              <a:rPr lang="ru-RU" b="1" dirty="0"/>
              <a:t> </a:t>
            </a:r>
            <a:r>
              <a:rPr lang="ru-RU" b="1" dirty="0" err="1"/>
              <a:t>асқазан-ішек</a:t>
            </a:r>
            <a:r>
              <a:rPr lang="ru-RU" b="1" dirty="0"/>
              <a:t> </a:t>
            </a:r>
            <a:r>
              <a:rPr lang="ru-RU" b="1" dirty="0" err="1"/>
              <a:t>жолдарынан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зәр</a:t>
            </a:r>
            <a:r>
              <a:rPr lang="ru-RU" b="1" dirty="0"/>
              <a:t> </a:t>
            </a:r>
            <a:r>
              <a:rPr lang="ru-RU" b="1" dirty="0" err="1"/>
              <a:t>шығару</a:t>
            </a:r>
            <a:r>
              <a:rPr lang="ru-RU" b="1" dirty="0"/>
              <a:t>/</a:t>
            </a:r>
            <a:r>
              <a:rPr lang="ru-RU" b="1" dirty="0" err="1"/>
              <a:t>жыныс</a:t>
            </a:r>
            <a:r>
              <a:rPr lang="ru-RU" b="1" dirty="0"/>
              <a:t> </a:t>
            </a:r>
            <a:r>
              <a:rPr lang="ru-RU" b="1" dirty="0" err="1"/>
              <a:t>жүйесінен</a:t>
            </a:r>
            <a:r>
              <a:rPr lang="ru-RU" b="1" dirty="0"/>
              <a:t> </a:t>
            </a:r>
            <a:r>
              <a:rPr lang="ru-RU" b="1" dirty="0" err="1"/>
              <a:t>қан</a:t>
            </a:r>
            <a:r>
              <a:rPr lang="ru-RU" b="1" dirty="0"/>
              <a:t> кету. </a:t>
            </a:r>
          </a:p>
          <a:p>
            <a:r>
              <a:rPr lang="ru-RU" b="1" dirty="0"/>
              <a:t>16. </a:t>
            </a:r>
            <a:r>
              <a:rPr lang="ru-RU" b="1" dirty="0" err="1"/>
              <a:t>Соңғы</a:t>
            </a:r>
            <a:r>
              <a:rPr lang="ru-RU" b="1" dirty="0"/>
              <a:t> 14 </a:t>
            </a:r>
            <a:r>
              <a:rPr lang="ru-RU" b="1" dirty="0" err="1"/>
              <a:t>күндегі</a:t>
            </a:r>
            <a:r>
              <a:rPr lang="ru-RU" b="1" dirty="0"/>
              <a:t> </a:t>
            </a:r>
            <a:r>
              <a:rPr lang="ru-RU" b="1" dirty="0" err="1"/>
              <a:t>үлкен</a:t>
            </a:r>
            <a:r>
              <a:rPr lang="ru-RU" b="1" dirty="0"/>
              <a:t> </a:t>
            </a:r>
            <a:r>
              <a:rPr lang="ru-RU" b="1" dirty="0" err="1"/>
              <a:t>операциялар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ауыр</a:t>
            </a:r>
            <a:r>
              <a:rPr lang="ru-RU" b="1" dirty="0"/>
              <a:t> </a:t>
            </a:r>
            <a:r>
              <a:rPr lang="ru-RU" b="1" dirty="0" err="1"/>
              <a:t>жарақаттар</a:t>
            </a:r>
            <a:r>
              <a:rPr lang="ru-RU" b="1" dirty="0"/>
              <a:t>, </a:t>
            </a:r>
            <a:r>
              <a:rPr lang="ru-RU" b="1" dirty="0" err="1"/>
              <a:t>соңғы</a:t>
            </a:r>
            <a:r>
              <a:rPr lang="ru-RU" b="1" dirty="0"/>
              <a:t> 10 </a:t>
            </a:r>
            <a:r>
              <a:rPr lang="ru-RU" b="1" dirty="0" err="1"/>
              <a:t>күндегі</a:t>
            </a:r>
            <a:r>
              <a:rPr lang="ru-RU" b="1" dirty="0"/>
              <a:t> </a:t>
            </a:r>
            <a:r>
              <a:rPr lang="ru-RU" b="1" dirty="0" err="1"/>
              <a:t>кішігірім</a:t>
            </a:r>
            <a:r>
              <a:rPr lang="ru-RU" b="1" dirty="0"/>
              <a:t> </a:t>
            </a:r>
            <a:r>
              <a:rPr lang="ru-RU" b="1" dirty="0" err="1"/>
              <a:t>операциялар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инвазивті</a:t>
            </a:r>
            <a:r>
              <a:rPr lang="ru-RU" b="1" dirty="0"/>
              <a:t> </a:t>
            </a:r>
            <a:r>
              <a:rPr lang="ru-RU" b="1" dirty="0" err="1"/>
              <a:t>араласулар</a:t>
            </a:r>
            <a:r>
              <a:rPr lang="ru-RU" b="1" dirty="0"/>
              <a:t>. </a:t>
            </a:r>
          </a:p>
          <a:p>
            <a:r>
              <a:rPr lang="ru-RU" b="1" dirty="0"/>
              <a:t>17. </a:t>
            </a:r>
            <a:r>
              <a:rPr lang="ru-RU" b="1" dirty="0" err="1"/>
              <a:t>Соңғы</a:t>
            </a:r>
            <a:r>
              <a:rPr lang="ru-RU" b="1" dirty="0"/>
              <a:t> 7 </a:t>
            </a:r>
            <a:r>
              <a:rPr lang="ru-RU" b="1" dirty="0" err="1"/>
              <a:t>тәулікте</a:t>
            </a:r>
            <a:r>
              <a:rPr lang="ru-RU" b="1" dirty="0"/>
              <a:t> басу </a:t>
            </a:r>
            <a:r>
              <a:rPr lang="ru-RU" b="1" dirty="0" err="1"/>
              <a:t>қиын</a:t>
            </a:r>
            <a:r>
              <a:rPr lang="ru-RU" b="1" dirty="0"/>
              <a:t> </a:t>
            </a:r>
            <a:r>
              <a:rPr lang="ru-RU" b="1" dirty="0" err="1"/>
              <a:t>артериялардың</a:t>
            </a:r>
            <a:r>
              <a:rPr lang="ru-RU" b="1" dirty="0"/>
              <a:t> </a:t>
            </a:r>
            <a:r>
              <a:rPr lang="ru-RU" b="1" dirty="0" err="1"/>
              <a:t>пункциялары</a:t>
            </a:r>
            <a:r>
              <a:rPr lang="ru-RU" b="1" dirty="0"/>
              <a:t>. </a:t>
            </a:r>
          </a:p>
          <a:p>
            <a:r>
              <a:rPr lang="ru-RU" b="1" dirty="0"/>
              <a:t>18. </a:t>
            </a:r>
            <a:r>
              <a:rPr lang="ru-RU" b="1" dirty="0" err="1"/>
              <a:t>Жүктілік</a:t>
            </a:r>
            <a:r>
              <a:rPr lang="ru-RU" b="1" dirty="0"/>
              <a:t>, </a:t>
            </a:r>
            <a:r>
              <a:rPr lang="ru-RU" b="1" dirty="0" err="1"/>
              <a:t>сондай-ақ</a:t>
            </a:r>
            <a:r>
              <a:rPr lang="ru-RU" b="1" dirty="0"/>
              <a:t> </a:t>
            </a:r>
            <a:r>
              <a:rPr lang="ru-RU" b="1" dirty="0" err="1"/>
              <a:t>босанғаннан</a:t>
            </a:r>
            <a:r>
              <a:rPr lang="ru-RU" b="1" dirty="0"/>
              <a:t> </a:t>
            </a:r>
            <a:r>
              <a:rPr lang="ru-RU" b="1" dirty="0" err="1"/>
              <a:t>кейін</a:t>
            </a:r>
            <a:r>
              <a:rPr lang="ru-RU" b="1" dirty="0"/>
              <a:t> 10 </a:t>
            </a:r>
            <a:r>
              <a:rPr lang="ru-RU" b="1" dirty="0" err="1"/>
              <a:t>күн</a:t>
            </a:r>
            <a:r>
              <a:rPr lang="ru-RU" b="1" dirty="0"/>
              <a:t>. </a:t>
            </a:r>
          </a:p>
          <a:p>
            <a:r>
              <a:rPr lang="ru-RU" b="1" dirty="0"/>
              <a:t>19. </a:t>
            </a:r>
            <a:r>
              <a:rPr lang="ru-RU" b="1" dirty="0" err="1"/>
              <a:t>Тромбоциттер</a:t>
            </a:r>
            <a:r>
              <a:rPr lang="ru-RU" b="1" dirty="0"/>
              <a:t> саны 100*109\л-ден кем. </a:t>
            </a:r>
          </a:p>
          <a:p>
            <a:r>
              <a:rPr lang="ru-RU" b="1" dirty="0"/>
              <a:t>20. </a:t>
            </a:r>
            <a:r>
              <a:rPr lang="ru-RU" b="1" dirty="0" err="1"/>
              <a:t>Қандағы</a:t>
            </a:r>
            <a:r>
              <a:rPr lang="ru-RU" b="1" dirty="0"/>
              <a:t> глюкоза 2,7 ммоль\л-ден аз </a:t>
            </a:r>
            <a:r>
              <a:rPr lang="ru-RU" b="1" dirty="0" err="1"/>
              <a:t>немесе</a:t>
            </a:r>
            <a:r>
              <a:rPr lang="ru-RU" b="1" dirty="0"/>
              <a:t> 22 ммоль\л-ден </a:t>
            </a:r>
            <a:r>
              <a:rPr lang="ru-RU" b="1" dirty="0" err="1"/>
              <a:t>жоғары</a:t>
            </a:r>
            <a:r>
              <a:rPr lang="ru-RU" b="1" dirty="0"/>
              <a:t>. </a:t>
            </a:r>
          </a:p>
          <a:p>
            <a:r>
              <a:rPr lang="ru-RU" b="1" dirty="0"/>
              <a:t>21. </a:t>
            </a:r>
            <a:r>
              <a:rPr lang="ru-RU" b="1" dirty="0" err="1"/>
              <a:t>Бүйрек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бауыр</a:t>
            </a:r>
            <a:r>
              <a:rPr lang="ru-RU" b="1" dirty="0"/>
              <a:t> </a:t>
            </a:r>
            <a:r>
              <a:rPr lang="ru-RU" b="1" dirty="0" err="1"/>
              <a:t>жеткіліксіздігімен</a:t>
            </a:r>
            <a:r>
              <a:rPr lang="ru-RU" b="1" dirty="0"/>
              <a:t> </a:t>
            </a:r>
            <a:r>
              <a:rPr lang="ru-RU" b="1" dirty="0" err="1"/>
              <a:t>қоса</a:t>
            </a:r>
            <a:r>
              <a:rPr lang="ru-RU" b="1" dirty="0"/>
              <a:t>, </a:t>
            </a:r>
            <a:r>
              <a:rPr lang="ru-RU" b="1" dirty="0" err="1"/>
              <a:t>геморрагиялық</a:t>
            </a:r>
            <a:r>
              <a:rPr lang="ru-RU" b="1" dirty="0"/>
              <a:t> </a:t>
            </a:r>
            <a:r>
              <a:rPr lang="ru-RU" b="1" dirty="0" err="1"/>
              <a:t>диатездер</a:t>
            </a:r>
            <a:r>
              <a:rPr lang="ru-RU" b="1" dirty="0"/>
              <a:t> </a:t>
            </a:r>
          </a:p>
          <a:p>
            <a:r>
              <a:rPr lang="ru-RU" b="1" dirty="0"/>
              <a:t>22. </a:t>
            </a:r>
            <a:r>
              <a:rPr lang="ru-RU" b="1" dirty="0" err="1"/>
              <a:t>Тексеру</a:t>
            </a:r>
            <a:r>
              <a:rPr lang="ru-RU" b="1" dirty="0"/>
              <a:t> </a:t>
            </a:r>
            <a:r>
              <a:rPr lang="ru-RU" b="1" dirty="0" err="1"/>
              <a:t>кезіндегі</a:t>
            </a:r>
            <a:r>
              <a:rPr lang="ru-RU" b="1" dirty="0"/>
              <a:t> </a:t>
            </a:r>
            <a:r>
              <a:rPr lang="ru-RU" b="1" dirty="0" err="1"/>
              <a:t>қан</a:t>
            </a:r>
            <a:r>
              <a:rPr lang="ru-RU" b="1" dirty="0"/>
              <a:t> кету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жіті</a:t>
            </a:r>
            <a:r>
              <a:rPr lang="ru-RU" b="1" dirty="0"/>
              <a:t> </a:t>
            </a:r>
            <a:r>
              <a:rPr lang="ru-RU" b="1" dirty="0" err="1"/>
              <a:t>жарақат</a:t>
            </a:r>
            <a:r>
              <a:rPr lang="ru-RU" b="1" dirty="0"/>
              <a:t> (</a:t>
            </a:r>
            <a:r>
              <a:rPr lang="ru-RU" b="1" dirty="0" err="1"/>
              <a:t>сынық</a:t>
            </a:r>
            <a:r>
              <a:rPr lang="ru-RU" b="1" dirty="0"/>
              <a:t>) </a:t>
            </a:r>
            <a:r>
              <a:rPr lang="ru-RU" b="1" dirty="0" err="1"/>
              <a:t>туралы</a:t>
            </a:r>
            <a:r>
              <a:rPr lang="ru-RU" b="1" dirty="0"/>
              <a:t> </a:t>
            </a:r>
            <a:r>
              <a:rPr lang="ru-RU" b="1" dirty="0" err="1"/>
              <a:t>деректер</a:t>
            </a:r>
            <a:r>
              <a:rPr lang="ru-RU" b="1" dirty="0"/>
              <a:t>. </a:t>
            </a:r>
          </a:p>
          <a:p>
            <a:r>
              <a:rPr lang="ru-RU" b="1" dirty="0"/>
              <a:t>23. </a:t>
            </a:r>
            <a:r>
              <a:rPr lang="ru-RU" b="1" dirty="0" err="1"/>
              <a:t>Инсультқа</a:t>
            </a:r>
            <a:r>
              <a:rPr lang="ru-RU" b="1" dirty="0"/>
              <a:t> </a:t>
            </a:r>
            <a:r>
              <a:rPr lang="ru-RU" b="1" dirty="0" err="1"/>
              <a:t>дейін</a:t>
            </a:r>
            <a:r>
              <a:rPr lang="ru-RU" b="1" dirty="0"/>
              <a:t> </a:t>
            </a:r>
            <a:r>
              <a:rPr lang="ru-RU" b="1" dirty="0" err="1"/>
              <a:t>өзін-өзі</a:t>
            </a:r>
            <a:r>
              <a:rPr lang="ru-RU" b="1" dirty="0"/>
              <a:t> </a:t>
            </a:r>
            <a:r>
              <a:rPr lang="ru-RU" b="1" dirty="0" err="1"/>
              <a:t>күту</a:t>
            </a:r>
            <a:r>
              <a:rPr lang="ru-RU" b="1" dirty="0"/>
              <a:t> </a:t>
            </a:r>
            <a:r>
              <a:rPr lang="ru-RU" b="1" dirty="0" err="1"/>
              <a:t>деңгейінің</a:t>
            </a:r>
            <a:r>
              <a:rPr lang="ru-RU" b="1" dirty="0"/>
              <a:t> </a:t>
            </a:r>
            <a:r>
              <a:rPr lang="ru-RU" b="1" dirty="0" err="1"/>
              <a:t>төмендігі</a:t>
            </a:r>
            <a:r>
              <a:rPr lang="ru-RU" b="1" dirty="0"/>
              <a:t> (</a:t>
            </a:r>
            <a:r>
              <a:rPr lang="ru-RU" b="1" dirty="0" err="1"/>
              <a:t>модификацияланған</a:t>
            </a:r>
            <a:r>
              <a:rPr lang="ru-RU" b="1" dirty="0"/>
              <a:t> </a:t>
            </a:r>
            <a:r>
              <a:rPr lang="ru-RU" b="1" dirty="0" err="1"/>
              <a:t>Рэнкин</a:t>
            </a:r>
            <a:r>
              <a:rPr lang="ru-RU" b="1" dirty="0"/>
              <a:t> </a:t>
            </a:r>
            <a:r>
              <a:rPr lang="ru-RU" b="1" dirty="0" err="1"/>
              <a:t>шкаласы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4 </a:t>
            </a:r>
            <a:r>
              <a:rPr lang="ru-RU" b="1" dirty="0" err="1"/>
              <a:t>баллдан</a:t>
            </a:r>
            <a:r>
              <a:rPr lang="ru-RU" b="1" dirty="0"/>
              <a:t> </a:t>
            </a:r>
            <a:r>
              <a:rPr lang="ru-RU" b="1" dirty="0" err="1"/>
              <a:t>төмен</a:t>
            </a:r>
            <a:r>
              <a:rPr lang="ru-RU" b="1" dirty="0"/>
              <a:t>). </a:t>
            </a:r>
          </a:p>
          <a:p>
            <a:r>
              <a:rPr lang="ru-RU" b="1" dirty="0"/>
              <a:t>24. Судорожные приступы в дебюте заболевания, если нет уверенности, что приступ является клинической манифестацией ишемического инсульта с </a:t>
            </a:r>
            <a:r>
              <a:rPr lang="ru-RU" b="1" dirty="0" err="1"/>
              <a:t>постиктальным</a:t>
            </a:r>
            <a:r>
              <a:rPr lang="ru-RU" b="1" dirty="0"/>
              <a:t> </a:t>
            </a:r>
            <a:r>
              <a:rPr lang="ru-RU" b="1" dirty="0" err="1"/>
              <a:t>резидуальным</a:t>
            </a:r>
            <a:r>
              <a:rPr lang="ru-RU" b="1" dirty="0"/>
              <a:t> дефицитом в анамнезе.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4EFFD9-C303-42A0-A373-8E52F737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FD3C-5DFF-4499-B2F2-494DD7D3A01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26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1637" y="214499"/>
            <a:ext cx="6927304" cy="12192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Қалпына</a:t>
            </a:r>
            <a:r>
              <a:rPr lang="ru-RU" sz="2400" b="1" dirty="0"/>
              <a:t> </a:t>
            </a:r>
            <a:r>
              <a:rPr lang="ru-RU" sz="2400" b="1" dirty="0" err="1"/>
              <a:t>келтіру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қалдық</a:t>
            </a:r>
            <a:r>
              <a:rPr lang="ru-RU" sz="2400" b="1" dirty="0"/>
              <a:t> </a:t>
            </a:r>
            <a:r>
              <a:rPr lang="ru-RU" sz="2400" b="1" dirty="0" err="1"/>
              <a:t>құбылыстар</a:t>
            </a:r>
            <a:r>
              <a:rPr lang="ru-RU" sz="2400" b="1" dirty="0"/>
              <a:t> </a:t>
            </a:r>
            <a:r>
              <a:rPr lang="ru-RU" sz="2400" b="1" dirty="0" err="1"/>
              <a:t>кезеңі</a:t>
            </a:r>
            <a:endParaRPr lang="ru-RU" sz="2400" b="1" dirty="0"/>
          </a:p>
        </p:txBody>
      </p:sp>
      <p:pic>
        <p:nvPicPr>
          <p:cNvPr id="8" name="Содержимое 7" descr="ПОЗА ВЕРНИКЕ-МАН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EFF0E2"/>
              </a:clrFrom>
              <a:clrTo>
                <a:srgbClr val="EFF0E2">
                  <a:alpha val="0"/>
                </a:srgbClr>
              </a:clrTo>
            </a:clrChange>
          </a:blip>
          <a:srcRect l="22791" t="6142" r="17806" b="4252"/>
          <a:stretch>
            <a:fillRect/>
          </a:stretch>
        </p:blipFill>
        <p:spPr>
          <a:xfrm>
            <a:off x="857224" y="1714489"/>
            <a:ext cx="1928827" cy="438627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14745" y="1785926"/>
            <a:ext cx="4802043" cy="4572000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Гемиплегиямен</a:t>
            </a:r>
            <a:r>
              <a:rPr lang="ru-RU" sz="2000" b="1" dirty="0"/>
              <a:t> </a:t>
            </a:r>
            <a:r>
              <a:rPr lang="ru-RU" sz="2000" b="1" dirty="0" err="1"/>
              <a:t>ауыратын</a:t>
            </a:r>
            <a:r>
              <a:rPr lang="ru-RU" sz="2000" b="1" dirty="0"/>
              <a:t> </a:t>
            </a:r>
            <a:r>
              <a:rPr lang="ru-RU" sz="2000" b="1" dirty="0" err="1"/>
              <a:t>науқастарда</a:t>
            </a:r>
            <a:r>
              <a:rPr lang="ru-RU" sz="2000" b="1" dirty="0"/>
              <a:t> </a:t>
            </a:r>
            <a:r>
              <a:rPr lang="ru-RU" sz="2000" b="1" dirty="0" err="1"/>
              <a:t>бұлшықет</a:t>
            </a:r>
            <a:r>
              <a:rPr lang="ru-RU" sz="2000" b="1" dirty="0"/>
              <a:t> тонусы </a:t>
            </a:r>
            <a:r>
              <a:rPr lang="ru-RU" sz="2000" b="1" dirty="0" err="1"/>
              <a:t>біркелкі</a:t>
            </a:r>
            <a:r>
              <a:rPr lang="ru-RU" sz="2000" b="1" dirty="0"/>
              <a:t> </a:t>
            </a:r>
            <a:r>
              <a:rPr lang="ru-RU" sz="2000" b="1" dirty="0" err="1"/>
              <a:t>бөлінбейді</a:t>
            </a:r>
            <a:r>
              <a:rPr lang="ru-RU" sz="2000" b="1" dirty="0"/>
              <a:t>: </a:t>
            </a:r>
            <a:r>
              <a:rPr lang="ru-RU" sz="2000" b="1" dirty="0" err="1"/>
              <a:t>қолдың</a:t>
            </a:r>
            <a:r>
              <a:rPr lang="ru-RU" sz="2000" b="1" dirty="0"/>
              <a:t> </a:t>
            </a:r>
            <a:r>
              <a:rPr lang="ru-RU" sz="2000" b="1" dirty="0" err="1"/>
              <a:t>иілуі</a:t>
            </a:r>
            <a:r>
              <a:rPr lang="ru-RU" sz="2000" b="1" dirty="0"/>
              <a:t> мен </a:t>
            </a:r>
            <a:r>
              <a:rPr lang="ru-RU" sz="2000" b="1" dirty="0" err="1"/>
              <a:t>аяқтың</a:t>
            </a:r>
            <a:r>
              <a:rPr lang="ru-RU" sz="2000" b="1" dirty="0"/>
              <a:t> </a:t>
            </a:r>
            <a:r>
              <a:rPr lang="ru-RU" sz="2000" b="1" dirty="0" err="1"/>
              <a:t>бүгілуі</a:t>
            </a:r>
            <a:r>
              <a:rPr lang="ru-RU" sz="2000" b="1" dirty="0"/>
              <a:t> </a:t>
            </a:r>
            <a:r>
              <a:rPr lang="ru-RU" sz="2000" b="1" dirty="0" err="1"/>
              <a:t>кезінде</a:t>
            </a:r>
            <a:r>
              <a:rPr lang="ru-RU" sz="2000" b="1" dirty="0"/>
              <a:t> </a:t>
            </a:r>
            <a:r>
              <a:rPr lang="ru-RU" sz="2000" b="1" dirty="0" err="1"/>
              <a:t>айқын</a:t>
            </a:r>
            <a:r>
              <a:rPr lang="ru-RU" sz="2000" b="1" dirty="0"/>
              <a:t> </a:t>
            </a:r>
            <a:r>
              <a:rPr lang="ru-RU" sz="2000" b="1" dirty="0" err="1"/>
              <a:t>көрінеді</a:t>
            </a:r>
            <a:r>
              <a:rPr lang="ru-RU" sz="2000" b="1" dirty="0"/>
              <a:t> , </a:t>
            </a:r>
            <a:r>
              <a:rPr lang="ru-RU" sz="2000" b="1" dirty="0" err="1"/>
              <a:t>бұл</a:t>
            </a:r>
            <a:r>
              <a:rPr lang="ru-RU" sz="2000" b="1" dirty="0"/>
              <a:t> «рука просит, нога косит» </a:t>
            </a:r>
            <a:r>
              <a:rPr lang="ru-RU" sz="2000" b="1" dirty="0" err="1"/>
              <a:t>позасына</a:t>
            </a:r>
            <a:r>
              <a:rPr lang="ru-RU" sz="2000" b="1" dirty="0"/>
              <a:t> </a:t>
            </a:r>
            <a:r>
              <a:rPr lang="ru-RU" sz="2000" b="1" dirty="0" err="1"/>
              <a:t>сәйкес</a:t>
            </a:r>
            <a:r>
              <a:rPr lang="ru-RU" sz="2000" b="1" dirty="0"/>
              <a:t> </a:t>
            </a:r>
            <a:r>
              <a:rPr lang="ru-RU" sz="2000" b="1" dirty="0" err="1"/>
              <a:t>келеді</a:t>
            </a:r>
            <a:r>
              <a:rPr lang="ru-RU" sz="2000" b="1" dirty="0"/>
              <a:t> (Вернике-Манна </a:t>
            </a:r>
            <a:r>
              <a:rPr lang="ru-RU" sz="2000" b="1" dirty="0" err="1"/>
              <a:t>позасы</a:t>
            </a:r>
            <a:r>
              <a:rPr lang="ru-RU" sz="2000" b="1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3" y="6143645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Поза </a:t>
            </a:r>
            <a:r>
              <a:rPr lang="ru-RU" sz="2000" b="1" dirty="0" err="1"/>
              <a:t>Вернике</a:t>
            </a:r>
            <a:r>
              <a:rPr lang="ru-RU" sz="2000" b="1" dirty="0"/>
              <a:t>- Манна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ru-RU" b="1" dirty="0" err="1"/>
              <a:t>Ақпарат</a:t>
            </a:r>
            <a:r>
              <a:rPr lang="ru-RU" b="1" dirty="0"/>
              <a:t> </a:t>
            </a:r>
            <a:r>
              <a:rPr lang="ru-RU" b="1" dirty="0" err="1"/>
              <a:t>көздері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1" y="1600201"/>
            <a:ext cx="8786875" cy="51149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Верещагин Н.В. статья  «</a:t>
            </a:r>
            <a:r>
              <a:rPr lang="ru-RU" sz="1800" dirty="0" err="1"/>
              <a:t>Гетерогенность</a:t>
            </a:r>
            <a:r>
              <a:rPr lang="ru-RU" sz="1800" dirty="0"/>
              <a:t> инсульта в клинической практике» журнал «Нервные болезни» 2004г. </a:t>
            </a:r>
            <a:r>
              <a:rPr lang="en-US" sz="1800" dirty="0">
                <a:hlinkClick r:id="rId2"/>
              </a:rPr>
              <a:t>http://www.neurology.ru/professional/an_1_2004_19[1].pdf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Верещагин Н.В. и </a:t>
            </a:r>
            <a:r>
              <a:rPr lang="ru-RU" sz="1800" dirty="0" err="1"/>
              <a:t>соавт</a:t>
            </a:r>
            <a:r>
              <a:rPr lang="ru-RU" sz="1800" dirty="0"/>
              <a:t>. статья «Подтипы ишемических нарушений мозгового кровообращения: диагностика и лечение» журнал  «</a:t>
            </a:r>
            <a:r>
              <a:rPr lang="en-US" sz="1800" dirty="0" err="1"/>
              <a:t>Consilium-medicum</a:t>
            </a:r>
            <a:r>
              <a:rPr lang="ru-RU" sz="1800" dirty="0"/>
              <a:t>» 2005г. №1   </a:t>
            </a:r>
            <a:r>
              <a:rPr lang="en-US" sz="1800" dirty="0">
                <a:hlinkClick r:id="rId3"/>
              </a:rPr>
              <a:t>http://old.consilium-medicum.com/media/consilium/01_05/218.shtml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Базеко</a:t>
            </a:r>
            <a:r>
              <a:rPr lang="ru-RU" sz="1800" dirty="0"/>
              <a:t> Н. П., </a:t>
            </a:r>
            <a:r>
              <a:rPr lang="ru-RU" sz="1800" dirty="0" err="1"/>
              <a:t>Алексеенко</a:t>
            </a:r>
            <a:r>
              <a:rPr lang="ru-RU" sz="1800" dirty="0"/>
              <a:t> Ю.В. «Инсульт: программа возврата к активной жизни» под эгидой ВОЗ, М.: Мед. лит., 2004.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Никифоров А.С., Коновалов А.Н., Гусев Е.И. «Клиническая неврология» в 3-х тт., М.: Медицина 2002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«Болезни нервной системы»  в 2-х </a:t>
            </a:r>
            <a:r>
              <a:rPr lang="ru-RU" sz="1800" dirty="0" err="1"/>
              <a:t>тт</a:t>
            </a:r>
            <a:r>
              <a:rPr lang="ru-RU" sz="1800" dirty="0"/>
              <a:t> под ред. </a:t>
            </a:r>
            <a:r>
              <a:rPr lang="ru-RU" sz="1800" dirty="0" err="1"/>
              <a:t>Яхно</a:t>
            </a:r>
            <a:r>
              <a:rPr lang="ru-RU" sz="1800" dirty="0"/>
              <a:t> Н.Н., </a:t>
            </a:r>
            <a:r>
              <a:rPr lang="ru-RU" sz="1800" dirty="0" err="1"/>
              <a:t>Штульман</a:t>
            </a:r>
            <a:r>
              <a:rPr lang="ru-RU" sz="1800" dirty="0"/>
              <a:t> Д.Р., М.: Медицина 2001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«Неврология» Национальное руководство под </a:t>
            </a:r>
            <a:r>
              <a:rPr lang="ru-RU" sz="1800" dirty="0" err="1"/>
              <a:t>ред</a:t>
            </a:r>
            <a:r>
              <a:rPr lang="ru-RU" sz="1800" dirty="0"/>
              <a:t>  Гусева Е.И., Коновалов А.Н., Скворцова В.И., </a:t>
            </a:r>
            <a:r>
              <a:rPr lang="ru-RU" sz="1800" dirty="0" err="1"/>
              <a:t>Гехт</a:t>
            </a:r>
            <a:r>
              <a:rPr lang="ru-RU" sz="1800" dirty="0"/>
              <a:t> А.Б., М.: ГЭОТАР-Медиа,2009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Руководство по СМП под </a:t>
            </a:r>
            <a:r>
              <a:rPr lang="ru-RU" sz="1800" dirty="0" err="1"/>
              <a:t>ред</a:t>
            </a:r>
            <a:r>
              <a:rPr lang="ru-RU" sz="1800" dirty="0"/>
              <a:t> А.Л. </a:t>
            </a:r>
            <a:r>
              <a:rPr lang="ru-RU" sz="1800" dirty="0" err="1"/>
              <a:t>Верткина</a:t>
            </a:r>
            <a:r>
              <a:rPr lang="ru-RU" sz="1800" dirty="0"/>
              <a:t> и др., Москва 2007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Ишемиялық</a:t>
            </a:r>
            <a:r>
              <a:rPr lang="ru-RU" sz="2000" b="1" dirty="0"/>
              <a:t> инсульт (ИИ)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7" y="1600200"/>
            <a:ext cx="8572560" cy="5043510"/>
          </a:xfrm>
        </p:spPr>
        <p:txBody>
          <a:bodyPr>
            <a:normAutofit/>
          </a:bodyPr>
          <a:lstStyle/>
          <a:p>
            <a:r>
              <a:rPr lang="ru-RU" sz="2000" b="1" dirty="0"/>
              <a:t>24 </a:t>
            </a:r>
            <a:r>
              <a:rPr lang="ru-RU" sz="2000" b="1" dirty="0" err="1"/>
              <a:t>сағаттан</a:t>
            </a:r>
            <a:r>
              <a:rPr lang="ru-RU" sz="2000" b="1" dirty="0"/>
              <a:t> </a:t>
            </a:r>
            <a:r>
              <a:rPr lang="ru-RU" sz="2000" b="1" dirty="0" err="1"/>
              <a:t>астам</a:t>
            </a:r>
            <a:r>
              <a:rPr lang="ru-RU" sz="2000" b="1" dirty="0"/>
              <a:t> </a:t>
            </a:r>
            <a:r>
              <a:rPr lang="ru-RU" sz="2000" b="1" dirty="0" err="1"/>
              <a:t>сақталатын</a:t>
            </a:r>
            <a:r>
              <a:rPr lang="ru-RU" sz="2000" b="1" dirty="0"/>
              <a:t>, </a:t>
            </a:r>
            <a:r>
              <a:rPr lang="ru-RU" sz="2000" b="1" dirty="0" err="1"/>
              <a:t>көбінесе</a:t>
            </a:r>
            <a:r>
              <a:rPr lang="ru-RU" sz="2000" b="1" dirty="0"/>
              <a:t> </a:t>
            </a:r>
            <a:r>
              <a:rPr lang="ru-RU" sz="2000" b="1" dirty="0" err="1"/>
              <a:t>ошақтық</a:t>
            </a:r>
            <a:r>
              <a:rPr lang="ru-RU" sz="2000" b="1" dirty="0"/>
              <a:t> </a:t>
            </a:r>
            <a:r>
              <a:rPr lang="ru-RU" sz="2000" b="1" dirty="0" err="1"/>
              <a:t>неврологиялық</a:t>
            </a:r>
            <a:r>
              <a:rPr lang="ru-RU" sz="2000" b="1" dirty="0"/>
              <a:t> </a:t>
            </a:r>
            <a:r>
              <a:rPr lang="ru-RU" sz="2000" b="1" dirty="0" err="1"/>
              <a:t>бұзылулардан</a:t>
            </a:r>
            <a:r>
              <a:rPr lang="ru-RU" sz="2000" b="1" dirty="0"/>
              <a:t> </a:t>
            </a:r>
            <a:r>
              <a:rPr lang="ru-RU" sz="2000" b="1" dirty="0" err="1"/>
              <a:t>кенеттен</a:t>
            </a:r>
            <a:r>
              <a:rPr lang="ru-RU" sz="2000" b="1" dirty="0"/>
              <a:t> </a:t>
            </a:r>
            <a:r>
              <a:rPr lang="ru-RU" sz="2000" b="1" dirty="0" err="1"/>
              <a:t>пайда</a:t>
            </a:r>
            <a:r>
              <a:rPr lang="ru-RU" sz="2000" b="1" dirty="0"/>
              <a:t>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клиникалық</a:t>
            </a:r>
            <a:r>
              <a:rPr lang="ru-RU" sz="2000" b="1" dirty="0"/>
              <a:t> синдром</a:t>
            </a:r>
          </a:p>
          <a:p>
            <a:r>
              <a:rPr lang="ru-RU" sz="2000" b="1" dirty="0"/>
              <a:t>ИИ </a:t>
            </a:r>
            <a:r>
              <a:rPr lang="ru-RU" sz="2000" b="1" dirty="0" err="1"/>
              <a:t>себебі</a:t>
            </a:r>
            <a:r>
              <a:rPr lang="ru-RU" sz="2000" b="1" dirty="0"/>
              <a:t> - ми </a:t>
            </a:r>
            <a:r>
              <a:rPr lang="ru-RU" sz="2000" b="1" dirty="0" err="1"/>
              <a:t>аймағын</a:t>
            </a:r>
            <a:r>
              <a:rPr lang="ru-RU" sz="2000" b="1" dirty="0"/>
              <a:t> </a:t>
            </a:r>
            <a:r>
              <a:rPr lang="ru-RU" sz="2000" b="1" dirty="0" err="1"/>
              <a:t>қанмен</a:t>
            </a:r>
            <a:r>
              <a:rPr lang="ru-RU" sz="2000" b="1" dirty="0"/>
              <a:t> </a:t>
            </a:r>
            <a:r>
              <a:rPr lang="ru-RU" sz="2000" b="1" dirty="0" err="1"/>
              <a:t>қамтамасыз</a:t>
            </a:r>
            <a:r>
              <a:rPr lang="ru-RU" sz="2000" b="1" dirty="0"/>
              <a:t> </a:t>
            </a:r>
            <a:r>
              <a:rPr lang="ru-RU" sz="2000" b="1" dirty="0" err="1"/>
              <a:t>етуді</a:t>
            </a:r>
            <a:r>
              <a:rPr lang="ru-RU" sz="2000" b="1" dirty="0"/>
              <a:t> </a:t>
            </a:r>
            <a:r>
              <a:rPr lang="ru-RU" sz="2000" b="1" dirty="0" err="1"/>
              <a:t>тоқтату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күрт</a:t>
            </a:r>
            <a:r>
              <a:rPr lang="ru-RU" sz="2000" b="1" dirty="0"/>
              <a:t> </a:t>
            </a:r>
            <a:r>
              <a:rPr lang="ru-RU" sz="2000" b="1" dirty="0" err="1"/>
              <a:t>төмендету</a:t>
            </a:r>
            <a:r>
              <a:rPr lang="ru-RU" sz="2000" b="1" dirty="0"/>
              <a:t> </a:t>
            </a:r>
            <a:r>
              <a:rPr lang="ru-RU" sz="2000" b="1" dirty="0" err="1"/>
              <a:t>салдарынан</a:t>
            </a:r>
            <a:r>
              <a:rPr lang="ru-RU" sz="2000" b="1" dirty="0"/>
              <a:t> </a:t>
            </a:r>
            <a:r>
              <a:rPr lang="ru-RU" sz="2000" b="1" dirty="0" err="1"/>
              <a:t>туындаған</a:t>
            </a:r>
            <a:r>
              <a:rPr lang="ru-RU" sz="2000" b="1" dirty="0"/>
              <a:t> ми </a:t>
            </a:r>
            <a:r>
              <a:rPr lang="ru-RU" sz="2000" b="1" dirty="0" err="1"/>
              <a:t>ишемиясы</a:t>
            </a:r>
            <a:endParaRPr lang="ru-RU" sz="2000" b="1" dirty="0"/>
          </a:p>
          <a:p>
            <a:r>
              <a:rPr lang="ru-RU" sz="2000" b="1" dirty="0"/>
              <a:t>ИИ </a:t>
            </a:r>
            <a:r>
              <a:rPr lang="ru-RU" sz="2000" b="1" dirty="0" err="1"/>
              <a:t>морфологиялық</a:t>
            </a:r>
            <a:r>
              <a:rPr lang="ru-RU" sz="2000" b="1" dirty="0"/>
              <a:t> </a:t>
            </a:r>
            <a:r>
              <a:rPr lang="ru-RU" sz="2000" b="1" dirty="0" err="1"/>
              <a:t>негізі</a:t>
            </a:r>
            <a:r>
              <a:rPr lang="ru-RU" sz="2000" b="1" dirty="0"/>
              <a:t> - </a:t>
            </a:r>
            <a:r>
              <a:rPr lang="ru-RU" sz="2000" b="1" dirty="0" err="1"/>
              <a:t>бұл</a:t>
            </a:r>
            <a:r>
              <a:rPr lang="ru-RU" sz="2000" b="1" dirty="0"/>
              <a:t> </a:t>
            </a:r>
            <a:r>
              <a:rPr lang="ru-RU" sz="2000" b="1" dirty="0" err="1"/>
              <a:t>мидың</a:t>
            </a:r>
            <a:r>
              <a:rPr lang="ru-RU" sz="2000" b="1" dirty="0"/>
              <a:t> </a:t>
            </a:r>
            <a:r>
              <a:rPr lang="ru-RU" sz="2000" b="1" dirty="0" err="1"/>
              <a:t>инфарктісі</a:t>
            </a:r>
            <a:r>
              <a:rPr lang="ru-RU" sz="2000" b="1" dirty="0"/>
              <a:t> (ми </a:t>
            </a:r>
            <a:r>
              <a:rPr lang="ru-RU" sz="2000" b="1" dirty="0" err="1"/>
              <a:t>аймағының</a:t>
            </a:r>
            <a:r>
              <a:rPr lang="ru-RU" sz="2000" b="1" dirty="0"/>
              <a:t> </a:t>
            </a:r>
            <a:r>
              <a:rPr lang="ru-RU" sz="2000" b="1" dirty="0" err="1"/>
              <a:t>өлімі</a:t>
            </a:r>
            <a:r>
              <a:rPr lang="ru-RU" sz="2000" b="1" dirty="0"/>
              <a:t>), </a:t>
            </a:r>
            <a:r>
              <a:rPr lang="ru-RU" sz="2000" b="1" dirty="0" err="1"/>
              <a:t>содан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</a:t>
            </a:r>
            <a:r>
              <a:rPr lang="ru-RU" sz="2000" b="1" dirty="0" err="1"/>
              <a:t>кистаның</a:t>
            </a:r>
            <a:r>
              <a:rPr lang="ru-RU" sz="2000" b="1" dirty="0"/>
              <a:t> </a:t>
            </a:r>
            <a:r>
              <a:rPr lang="ru-RU" sz="2000" b="1" dirty="0" err="1"/>
              <a:t>пайда</a:t>
            </a:r>
            <a:r>
              <a:rPr lang="ru-RU" sz="2000" b="1" dirty="0"/>
              <a:t> </a:t>
            </a:r>
            <a:r>
              <a:rPr lang="ru-RU" sz="2000" b="1" dirty="0" err="1"/>
              <a:t>болуы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err="1"/>
              <a:t>Мидың</a:t>
            </a:r>
            <a:r>
              <a:rPr lang="ru-RU" sz="2000" b="1" dirty="0"/>
              <a:t> макропрепараты</a:t>
            </a:r>
          </a:p>
        </p:txBody>
      </p:sp>
      <p:pic>
        <p:nvPicPr>
          <p:cNvPr id="7" name="Содержимое 6" descr="КИСТА ГОЛ.МОЗГА ПОСЛЕ ОНМК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498" y="2071679"/>
            <a:ext cx="4458543" cy="3143272"/>
          </a:xfrm>
        </p:spPr>
      </p:pic>
      <p:pic>
        <p:nvPicPr>
          <p:cNvPr id="8" name="Содержимое 7" descr="ИНФАРКТ МОЗГА СТАРЫ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7" y="2071679"/>
            <a:ext cx="4264372" cy="314327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3" y="5429264"/>
            <a:ext cx="735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Ишемиялық</a:t>
            </a:r>
            <a:r>
              <a:rPr lang="ru-RU" sz="2000" b="1" dirty="0"/>
              <a:t> </a:t>
            </a:r>
            <a:r>
              <a:rPr lang="ru-RU" sz="2000" b="1" dirty="0" err="1"/>
              <a:t>инфаркттың</a:t>
            </a:r>
            <a:r>
              <a:rPr lang="ru-RU" sz="2000" b="1" dirty="0"/>
              <a:t> </a:t>
            </a:r>
            <a:r>
              <a:rPr lang="ru-RU" sz="2000" b="1" dirty="0" err="1"/>
              <a:t>салдары</a:t>
            </a:r>
            <a:r>
              <a:rPr lang="ru-RU" sz="2000" b="1" dirty="0"/>
              <a:t>: </a:t>
            </a:r>
            <a:r>
              <a:rPr lang="ru-RU" sz="2000" b="1" dirty="0" err="1"/>
              <a:t>әртүрлі</a:t>
            </a:r>
            <a:r>
              <a:rPr lang="ru-RU" sz="2000" b="1" dirty="0"/>
              <a:t> </a:t>
            </a:r>
            <a:r>
              <a:rPr lang="ru-RU" sz="2000" b="1" dirty="0" err="1"/>
              <a:t>мөлшердегі</a:t>
            </a:r>
            <a:r>
              <a:rPr lang="ru-RU" sz="2000" b="1" dirty="0"/>
              <a:t> гемисфера </a:t>
            </a:r>
            <a:r>
              <a:rPr lang="ru-RU" sz="2000" b="1" dirty="0" err="1"/>
              <a:t>кисталары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96262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 err="1"/>
              <a:t>Ишемиялық</a:t>
            </a:r>
            <a:r>
              <a:rPr lang="ru-RU" b="1" dirty="0"/>
              <a:t> инсульт </a:t>
            </a:r>
            <a:r>
              <a:rPr lang="ru-RU" b="1" dirty="0" err="1"/>
              <a:t>кезеңдері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00689"/>
              </p:ext>
            </p:extLst>
          </p:nvPr>
        </p:nvGraphicFramePr>
        <p:xfrm>
          <a:off x="142844" y="1785926"/>
          <a:ext cx="8858312" cy="45720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57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242"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Кезең</a:t>
                      </a:r>
                      <a:r>
                        <a:rPr lang="ru-RU" sz="20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Мерзімі</a:t>
                      </a:r>
                      <a:r>
                        <a:rPr lang="ru-RU" sz="20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3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 err="1"/>
                        <a:t>Өткір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кезең</a:t>
                      </a:r>
                      <a:r>
                        <a:rPr lang="ru-RU" sz="2000" b="1" dirty="0"/>
                        <a:t>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/>
                        <a:t>(</a:t>
                      </a:r>
                      <a:r>
                        <a:rPr lang="ru-RU" sz="2000" b="1" dirty="0" err="1"/>
                        <a:t>терапиялық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терезе</a:t>
                      </a:r>
                      <a:r>
                        <a:rPr lang="en-US" sz="2000" b="1" dirty="0"/>
                        <a:t>(</a:t>
                      </a:r>
                      <a:r>
                        <a:rPr lang="ru-RU" sz="2000" b="1" dirty="0"/>
                        <a:t>окно</a:t>
                      </a:r>
                      <a:r>
                        <a:rPr lang="en-US" sz="2000" b="1" dirty="0"/>
                        <a:t>) </a:t>
                      </a:r>
                      <a:r>
                        <a:rPr lang="ru-RU" sz="2000" b="1" dirty="0"/>
                        <a:t>-</a:t>
                      </a:r>
                      <a:r>
                        <a:rPr lang="en-US" sz="2000" b="1" dirty="0"/>
                        <a:t> </a:t>
                      </a:r>
                      <a:r>
                        <a:rPr lang="ru-RU" sz="2000" b="1" dirty="0" err="1"/>
                        <a:t>алғашқы</a:t>
                      </a:r>
                      <a:r>
                        <a:rPr lang="ru-RU" sz="2000" b="1" dirty="0"/>
                        <a:t> 3 </a:t>
                      </a:r>
                      <a:r>
                        <a:rPr lang="ru-RU" sz="2000" b="1" dirty="0" err="1"/>
                        <a:t>сағат</a:t>
                      </a:r>
                      <a:r>
                        <a:rPr lang="ru-RU" sz="2000" b="1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/>
                        <a:t>3 </a:t>
                      </a:r>
                      <a:r>
                        <a:rPr lang="ru-RU" sz="2000" b="1" dirty="0" err="1"/>
                        <a:t>тәулікке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дейін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 err="1"/>
                        <a:t>Жедел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кезең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/>
                        <a:t>28 </a:t>
                      </a:r>
                      <a:r>
                        <a:rPr lang="ru-RU" sz="2000" b="1" dirty="0" err="1"/>
                        <a:t>тәулік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 err="1"/>
                        <a:t>Ерте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қалпына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келу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кезеңі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/>
                        <a:t>6 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000" b="1" dirty="0"/>
                        <a:t>Кеш </a:t>
                      </a:r>
                      <a:r>
                        <a:rPr lang="ru-RU" sz="2000" b="1" dirty="0" err="1"/>
                        <a:t>қалпына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келу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кезе</a:t>
                      </a:r>
                      <a:r>
                        <a:rPr lang="kk-KZ" sz="2000" b="1" dirty="0"/>
                        <a:t>ңі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000" b="1" dirty="0"/>
                        <a:t>2</a:t>
                      </a:r>
                      <a:r>
                        <a:rPr lang="kk-KZ" sz="2000" b="1" dirty="0"/>
                        <a:t> жылға дейін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55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 err="1"/>
                        <a:t>Қалдық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құбылыстар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кезеңі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 </a:t>
                      </a:r>
                      <a:r>
                        <a:rPr lang="ru-RU" sz="2000" b="1" dirty="0" err="1"/>
                        <a:t>жылдан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кейін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61184" cy="886544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Ишемиялық</a:t>
            </a:r>
            <a:r>
              <a:rPr lang="ru-RU" sz="2000" b="1" dirty="0"/>
              <a:t> </a:t>
            </a:r>
            <a:r>
              <a:rPr lang="ru-RU" sz="2000" b="1" dirty="0" err="1"/>
              <a:t>инсульттің</a:t>
            </a:r>
            <a:r>
              <a:rPr lang="ru-RU" sz="2000" b="1" dirty="0"/>
              <a:t> </a:t>
            </a:r>
            <a:r>
              <a:rPr lang="ru-RU" sz="2000" b="1" i="1" dirty="0" err="1"/>
              <a:t>этиологиясы</a:t>
            </a:r>
            <a:endParaRPr lang="ru-RU" sz="2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2649" y="1600200"/>
            <a:ext cx="8317071" cy="504351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ru-RU" sz="2000" b="1" dirty="0"/>
              <a:t>атеросклероз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оның</a:t>
            </a:r>
            <a:r>
              <a:rPr lang="ru-RU" sz="2000" b="1" dirty="0"/>
              <a:t> </a:t>
            </a:r>
            <a:r>
              <a:rPr lang="ru-RU" sz="2000" b="1" dirty="0" err="1"/>
              <a:t>асқынулары</a:t>
            </a:r>
            <a:r>
              <a:rPr lang="ru-RU" sz="2000" b="1" dirty="0"/>
              <a:t> (50% </a:t>
            </a:r>
            <a:r>
              <a:rPr lang="ru-RU" sz="2000" b="1" dirty="0" err="1"/>
              <a:t>дейін</a:t>
            </a:r>
            <a:r>
              <a:rPr lang="ru-RU" sz="2000" b="1" dirty="0"/>
              <a:t>)</a:t>
            </a:r>
          </a:p>
          <a:p>
            <a:pPr>
              <a:spcBef>
                <a:spcPts val="2400"/>
              </a:spcBef>
            </a:pPr>
            <a:r>
              <a:rPr lang="ru-RU" sz="2000" b="1" dirty="0" err="1"/>
              <a:t>кардиогендік</a:t>
            </a:r>
            <a:r>
              <a:rPr lang="ru-RU" sz="2000" b="1" dirty="0"/>
              <a:t> эмболия (до 20%)</a:t>
            </a:r>
          </a:p>
          <a:p>
            <a:pPr>
              <a:spcBef>
                <a:spcPts val="2400"/>
              </a:spcBef>
            </a:pPr>
            <a:r>
              <a:rPr lang="ru-RU" sz="2000" b="1" dirty="0" err="1"/>
              <a:t>жүйелік</a:t>
            </a:r>
            <a:r>
              <a:rPr lang="ru-RU" sz="2000" b="1" dirty="0"/>
              <a:t> </a:t>
            </a:r>
            <a:r>
              <a:rPr lang="ru-RU" sz="2000" b="1" dirty="0" err="1"/>
              <a:t>артериялық</a:t>
            </a:r>
            <a:r>
              <a:rPr lang="ru-RU" sz="2000" b="1" dirty="0"/>
              <a:t> </a:t>
            </a:r>
            <a:r>
              <a:rPr lang="ru-RU" sz="2000" b="1" dirty="0" err="1"/>
              <a:t>қысымның</a:t>
            </a:r>
            <a:r>
              <a:rPr lang="ru-RU" sz="2000" b="1" dirty="0"/>
              <a:t> </a:t>
            </a:r>
            <a:r>
              <a:rPr lang="ru-RU" sz="2000" b="1" dirty="0" err="1"/>
              <a:t>төмендеуімен</a:t>
            </a:r>
            <a:r>
              <a:rPr lang="ru-RU" sz="2000" b="1" dirty="0"/>
              <a:t> </a:t>
            </a:r>
            <a:r>
              <a:rPr lang="ru-RU" sz="2000" b="1" dirty="0" err="1"/>
              <a:t>болатын</a:t>
            </a:r>
            <a:r>
              <a:rPr lang="ru-RU" sz="2000" b="1" dirty="0"/>
              <a:t> </a:t>
            </a:r>
            <a:r>
              <a:rPr lang="ru-RU" sz="2000" b="1" dirty="0" err="1"/>
              <a:t>жағдайлар</a:t>
            </a:r>
            <a:endParaRPr lang="ru-RU" sz="2000" b="1" dirty="0"/>
          </a:p>
          <a:p>
            <a:pPr>
              <a:spcBef>
                <a:spcPts val="2400"/>
              </a:spcBef>
            </a:pPr>
            <a:r>
              <a:rPr lang="ru-RU" sz="2000" b="1" dirty="0" err="1"/>
              <a:t>артериялық</a:t>
            </a:r>
            <a:r>
              <a:rPr lang="ru-RU" sz="2000" b="1" dirty="0"/>
              <a:t> гипертензия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қант</a:t>
            </a:r>
            <a:r>
              <a:rPr lang="ru-RU" sz="2000" b="1" dirty="0"/>
              <a:t> </a:t>
            </a:r>
            <a:r>
              <a:rPr lang="ru-RU" sz="2000" b="1" dirty="0" err="1"/>
              <a:t>диабеті</a:t>
            </a:r>
            <a:r>
              <a:rPr lang="ru-RU" sz="2000" b="1" dirty="0"/>
              <a:t> </a:t>
            </a:r>
            <a:r>
              <a:rPr lang="ru-RU" sz="2000" b="1" dirty="0" err="1"/>
              <a:t>кезіндегі</a:t>
            </a:r>
            <a:r>
              <a:rPr lang="ru-RU" sz="2000" b="1" dirty="0"/>
              <a:t> </a:t>
            </a:r>
            <a:r>
              <a:rPr lang="ru-RU" sz="2000" b="1" dirty="0" err="1"/>
              <a:t>ұсақ</a:t>
            </a:r>
            <a:r>
              <a:rPr lang="ru-RU" sz="2000" b="1" dirty="0"/>
              <a:t> </a:t>
            </a:r>
            <a:r>
              <a:rPr lang="ru-RU" sz="2000" b="1" dirty="0" err="1"/>
              <a:t>артериялардың</a:t>
            </a:r>
            <a:r>
              <a:rPr lang="ru-RU" sz="2000" b="1" dirty="0"/>
              <a:t> </a:t>
            </a:r>
            <a:r>
              <a:rPr lang="ru-RU" sz="2000" b="1" dirty="0" err="1"/>
              <a:t>ерекше</a:t>
            </a:r>
            <a:r>
              <a:rPr lang="ru-RU" sz="2000" b="1" dirty="0"/>
              <a:t> </a:t>
            </a:r>
            <a:r>
              <a:rPr lang="ru-RU" sz="2000" b="1" dirty="0" err="1"/>
              <a:t>зақымдануы</a:t>
            </a:r>
            <a:r>
              <a:rPr lang="ru-RU" sz="2000" b="1" dirty="0"/>
              <a:t> (</a:t>
            </a:r>
            <a:r>
              <a:rPr lang="ru-RU" sz="2000" b="1" dirty="0" err="1"/>
              <a:t>лакунарлы</a:t>
            </a:r>
            <a:r>
              <a:rPr lang="ru-RU" sz="2000" b="1" dirty="0"/>
              <a:t> инфаркт) </a:t>
            </a:r>
          </a:p>
          <a:p>
            <a:pPr>
              <a:spcBef>
                <a:spcPts val="2400"/>
              </a:spcBef>
            </a:pPr>
            <a:r>
              <a:rPr lang="ru-RU" sz="2000" b="1" dirty="0" err="1"/>
              <a:t>сирек</a:t>
            </a:r>
            <a:r>
              <a:rPr lang="ru-RU" sz="2000" b="1" dirty="0"/>
              <a:t> </a:t>
            </a:r>
            <a:r>
              <a:rPr lang="ru-RU" sz="2000" b="1" dirty="0" err="1"/>
              <a:t>кездесетін</a:t>
            </a:r>
            <a:r>
              <a:rPr lang="ru-RU" sz="2000" b="1" dirty="0"/>
              <a:t> </a:t>
            </a:r>
            <a:r>
              <a:rPr lang="ru-RU" sz="2000" b="1" dirty="0" err="1"/>
              <a:t>себептер</a:t>
            </a:r>
            <a:endParaRPr lang="ru-RU" sz="2000" b="1" dirty="0"/>
          </a:p>
          <a:p>
            <a:pPr>
              <a:spcBef>
                <a:spcPts val="2400"/>
              </a:spcBef>
            </a:pP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264638"/>
            <a:ext cx="6589200" cy="1280890"/>
          </a:xfrm>
        </p:spPr>
        <p:txBody>
          <a:bodyPr>
            <a:normAutofit/>
          </a:bodyPr>
          <a:lstStyle/>
          <a:p>
            <a:r>
              <a:rPr lang="ru-RU" b="1" dirty="0"/>
              <a:t>Атеросклероз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оның</a:t>
            </a:r>
            <a:r>
              <a:rPr lang="ru-RU" b="1" dirty="0"/>
              <a:t> </a:t>
            </a:r>
            <a:r>
              <a:rPr lang="ru-RU" b="1" dirty="0" err="1"/>
              <a:t>асқынулары</a:t>
            </a:r>
            <a:endParaRPr lang="ru-RU" b="1" dirty="0"/>
          </a:p>
        </p:txBody>
      </p:sp>
      <p:pic>
        <p:nvPicPr>
          <p:cNvPr id="8" name="Содержимое 7" descr="ИШЕМИЧЕСКИЙ ИНСУЛЬ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2285992"/>
            <a:ext cx="318246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00429" y="1714488"/>
            <a:ext cx="5643571" cy="47863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err="1"/>
              <a:t>тромбтың</a:t>
            </a:r>
            <a:r>
              <a:rPr lang="ru-RU" sz="2000" b="1" dirty="0"/>
              <a:t> </a:t>
            </a:r>
            <a:r>
              <a:rPr lang="ru-RU" sz="2000" b="1" dirty="0" err="1"/>
              <a:t>пайда</a:t>
            </a:r>
            <a:r>
              <a:rPr lang="ru-RU" sz="2000" b="1" dirty="0"/>
              <a:t> </a:t>
            </a:r>
            <a:r>
              <a:rPr lang="ru-RU" sz="2000" b="1" dirty="0" err="1"/>
              <a:t>болуымен</a:t>
            </a:r>
            <a:r>
              <a:rPr lang="ru-RU" sz="2000" b="1" dirty="0"/>
              <a:t> </a:t>
            </a:r>
            <a:r>
              <a:rPr lang="ru-RU" sz="2000" b="1" dirty="0" err="1"/>
              <a:t>жүретін</a:t>
            </a:r>
            <a:r>
              <a:rPr lang="ru-RU" sz="2000" b="1" dirty="0"/>
              <a:t> </a:t>
            </a:r>
            <a:r>
              <a:rPr lang="ru-RU" sz="2000" b="1" dirty="0" err="1"/>
              <a:t>атеросклеротикалық</a:t>
            </a:r>
            <a:r>
              <a:rPr lang="ru-RU" sz="2000" b="1" dirty="0"/>
              <a:t> </a:t>
            </a:r>
            <a:r>
              <a:rPr lang="ru-RU" sz="2000" b="1" dirty="0" err="1"/>
              <a:t>бляшканың</a:t>
            </a:r>
            <a:r>
              <a:rPr lang="ru-RU" sz="2000" b="1" dirty="0"/>
              <a:t> </a:t>
            </a:r>
            <a:r>
              <a:rPr lang="ru-RU" sz="2000" b="1" dirty="0" err="1"/>
              <a:t>жарасы</a:t>
            </a:r>
            <a:r>
              <a:rPr lang="en-US" sz="2000" b="1" dirty="0"/>
              <a:t>(</a:t>
            </a:r>
            <a:r>
              <a:rPr lang="ru-RU" sz="2000" b="1" dirty="0"/>
              <a:t>изъязвление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  <a:r>
              <a:rPr lang="ru-RU" sz="2000" b="1" i="1" dirty="0"/>
              <a:t>(атеротромбоз)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err="1"/>
              <a:t>үлкен</a:t>
            </a:r>
            <a:r>
              <a:rPr lang="ru-RU" sz="2000" b="1" dirty="0"/>
              <a:t> </a:t>
            </a:r>
            <a:r>
              <a:rPr lang="ru-RU" sz="2000" b="1" dirty="0" err="1"/>
              <a:t>артериялардағы</a:t>
            </a:r>
            <a:r>
              <a:rPr lang="ru-RU" sz="2000" b="1" dirty="0"/>
              <a:t> </a:t>
            </a:r>
            <a:r>
              <a:rPr lang="ru-RU" sz="2000" b="1" dirty="0" err="1"/>
              <a:t>тромбтардың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атеросклеротикалық</a:t>
            </a:r>
            <a:r>
              <a:rPr lang="ru-RU" sz="2000" b="1" dirty="0"/>
              <a:t> </a:t>
            </a:r>
            <a:r>
              <a:rPr lang="ru-RU" sz="2000" b="1" dirty="0" err="1"/>
              <a:t>бляшкалардың</a:t>
            </a:r>
            <a:r>
              <a:rPr lang="ru-RU" sz="2000" b="1" dirty="0"/>
              <a:t> </a:t>
            </a:r>
            <a:r>
              <a:rPr lang="ru-RU" sz="2000" b="1" dirty="0" err="1"/>
              <a:t>фрагменттерімен</a:t>
            </a:r>
            <a:r>
              <a:rPr lang="ru-RU" sz="2000" b="1" dirty="0"/>
              <a:t> </a:t>
            </a:r>
            <a:r>
              <a:rPr lang="ru-RU" sz="2000" b="1" dirty="0" err="1"/>
              <a:t>ұсақ</a:t>
            </a:r>
            <a:r>
              <a:rPr lang="ru-RU" sz="2000" b="1" dirty="0"/>
              <a:t> </a:t>
            </a:r>
            <a:r>
              <a:rPr lang="ru-RU" sz="2000" b="1" dirty="0" err="1"/>
              <a:t>артериялардың</a:t>
            </a:r>
            <a:r>
              <a:rPr lang="ru-RU" sz="2000" b="1" dirty="0"/>
              <a:t> </a:t>
            </a:r>
            <a:r>
              <a:rPr lang="ru-RU" sz="2000" b="1" dirty="0" err="1"/>
              <a:t>эмболияға</a:t>
            </a:r>
            <a:r>
              <a:rPr lang="ru-RU" sz="2000" b="1" dirty="0"/>
              <a:t> </a:t>
            </a:r>
            <a:r>
              <a:rPr lang="ru-RU" sz="2000" b="1" dirty="0" err="1"/>
              <a:t>ұшырауы</a:t>
            </a:r>
            <a:endParaRPr lang="ru-RU" sz="2000" b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err="1"/>
              <a:t>Тамыр</a:t>
            </a:r>
            <a:r>
              <a:rPr lang="ru-RU" sz="2000" b="1" dirty="0"/>
              <a:t> </a:t>
            </a:r>
            <a:r>
              <a:rPr lang="ru-RU" sz="2000" b="1" dirty="0" err="1"/>
              <a:t>кеңістігінің</a:t>
            </a:r>
            <a:r>
              <a:rPr lang="ru-RU" sz="2000" b="1" dirty="0"/>
              <a:t> </a:t>
            </a:r>
            <a:r>
              <a:rPr lang="ru-RU" sz="2000" b="1" dirty="0" err="1"/>
              <a:t>атеросклеротикалық</a:t>
            </a:r>
            <a:r>
              <a:rPr lang="ru-RU" sz="2000" b="1" dirty="0"/>
              <a:t> </a:t>
            </a:r>
            <a:r>
              <a:rPr lang="ru-RU" sz="2000" b="1" dirty="0" err="1"/>
              <a:t>бляшкамен</a:t>
            </a:r>
            <a:r>
              <a:rPr lang="ru-RU" sz="2000" b="1" dirty="0"/>
              <a:t> </a:t>
            </a:r>
            <a:r>
              <a:rPr lang="ru-RU" sz="2000" b="1" dirty="0" err="1"/>
              <a:t>обтурациялануы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18AFD3C-5DFF-4499-B2F2-494DD7D3A01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9" y="5572141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Атеротромбоз</a:t>
            </a:r>
            <a:r>
              <a:rPr lang="ru-RU" sz="2000" b="1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7448</TotalTime>
  <Words>2567</Words>
  <Application>Microsoft Office PowerPoint</Application>
  <PresentationFormat>Экран (4:3)</PresentationFormat>
  <Paragraphs>314</Paragraphs>
  <Slides>44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Цереброваскулярлық аурулар: МҚЖБ </vt:lpstr>
      <vt:lpstr>Презентация PowerPoint</vt:lpstr>
      <vt:lpstr>Презентация PowerPoint</vt:lpstr>
      <vt:lpstr>Транзиторные ишемические атаки (ТИА) </vt:lpstr>
      <vt:lpstr>Ишемиялық инсульт (ИИ)</vt:lpstr>
      <vt:lpstr>Мидың макропрепараты</vt:lpstr>
      <vt:lpstr>Ишемиялық инсульт кезеңдері</vt:lpstr>
      <vt:lpstr>Ишемиялық инсульттің этиологиясы</vt:lpstr>
      <vt:lpstr>Атеросклероз және оның асқынулары</vt:lpstr>
      <vt:lpstr>Микропрепараттар: тамырлардың атеросклерозы</vt:lpstr>
      <vt:lpstr>Кардиогендік эмболия Себептері:</vt:lpstr>
      <vt:lpstr>Жүйелік артериялық қысымның төмендеуімен болатын жағдайлар</vt:lpstr>
      <vt:lpstr>Ұйқы артериясының макропрепараты</vt:lpstr>
      <vt:lpstr>ИИ үшін ең маңызды қауіп факторлары және анықталатын факторлар</vt:lpstr>
      <vt:lpstr>Миды қанмен қамтамасыз ету схемасы</vt:lpstr>
      <vt:lpstr>Ортаңғы ми артериясының синдромы</vt:lpstr>
      <vt:lpstr>Ми макропрепараты</vt:lpstr>
      <vt:lpstr>Алдыңғы ми артериясының синдромы</vt:lpstr>
      <vt:lpstr>Ми бағанындағы инсульт синдромы</vt:lpstr>
      <vt:lpstr>Мишық инсульт синдромы (жедел вертебробазилярлық синдром)</vt:lpstr>
      <vt:lpstr>Ми инфарктісінің аймақтары</vt:lpstr>
      <vt:lpstr>Геморрагиялық инсульт</vt:lpstr>
      <vt:lpstr>Мидың микропрепараты</vt:lpstr>
      <vt:lpstr>ГИ қауіп факторлары</vt:lpstr>
      <vt:lpstr>Артериовеноздық мальформациялар ұғымы және түрлері</vt:lpstr>
      <vt:lpstr>Ми тамырларының макропрепараты</vt:lpstr>
      <vt:lpstr>Субарахноидты қан құйылу</vt:lpstr>
      <vt:lpstr>Клиникалық көрініс</vt:lpstr>
      <vt:lpstr>Субарахноидты қан құйылудың клиникалық көрініс ерекшеліктері</vt:lpstr>
      <vt:lpstr>Дифференциалды диагноз</vt:lpstr>
      <vt:lpstr>Диагностика</vt:lpstr>
      <vt:lpstr>Зертханалық зерттеулер:</vt:lpstr>
      <vt:lpstr>Аспаптық зерттеулер:</vt:lpstr>
      <vt:lpstr>«Терапиялық терезе» түсінігі</vt:lpstr>
      <vt:lpstr>ОНМК терапия принциптері</vt:lpstr>
      <vt:lpstr>Медикаментозды емдеу:</vt:lpstr>
      <vt:lpstr>Госпитальдық кезеңде АҚ қалыпты деңгейде ұстап тұру:</vt:lpstr>
      <vt:lpstr>Презентация PowerPoint</vt:lpstr>
      <vt:lpstr>Тромболитикалық терапия</vt:lpstr>
      <vt:lpstr>Тамыр ішілік ТЛТ көрсеткіштері</vt:lpstr>
      <vt:lpstr>TLT үшін қарсы көрсеткіштер</vt:lpstr>
      <vt:lpstr>Презентация PowerPoint</vt:lpstr>
      <vt:lpstr>Қалпына келтіру және қалдық құбылыстар кезеңі</vt:lpstr>
      <vt:lpstr>Ақпарат көздері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Цереброваскулярные болезни</dc:title>
  <dc:creator>ОЛЬГА</dc:creator>
  <cp:lastModifiedBy>техно</cp:lastModifiedBy>
  <cp:revision>828</cp:revision>
  <dcterms:created xsi:type="dcterms:W3CDTF">2009-02-27T17:44:44Z</dcterms:created>
  <dcterms:modified xsi:type="dcterms:W3CDTF">2022-09-19T12:27:37Z</dcterms:modified>
</cp:coreProperties>
</file>